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99" r:id="rId1"/>
  </p:sldMasterIdLst>
  <p:sldIdLst>
    <p:sldId id="256" r:id="rId2"/>
    <p:sldId id="257" r:id="rId3"/>
    <p:sldId id="261" r:id="rId4"/>
    <p:sldId id="269" r:id="rId5"/>
    <p:sldId id="263" r:id="rId6"/>
    <p:sldId id="264" r:id="rId7"/>
    <p:sldId id="265" r:id="rId8"/>
    <p:sldId id="259" r:id="rId9"/>
    <p:sldId id="266" r:id="rId10"/>
    <p:sldId id="270" r:id="rId11"/>
    <p:sldId id="258" r:id="rId12"/>
    <p:sldId id="267" r:id="rId13"/>
    <p:sldId id="268" r:id="rId14"/>
    <p:sldId id="271" r:id="rId15"/>
    <p:sldId id="272" r:id="rId16"/>
    <p:sldId id="273"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37"/>
    <p:restoredTop sz="94614"/>
  </p:normalViewPr>
  <p:slideViewPr>
    <p:cSldViewPr snapToGrid="0" snapToObjects="1">
      <p:cViewPr varScale="1">
        <p:scale>
          <a:sx n="112" d="100"/>
          <a:sy n="112" d="100"/>
        </p:scale>
        <p:origin x="40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2D4387B-E509-6546-94A5-A24D0446CC83}" type="datetimeFigureOut">
              <a:rPr lang="en-TR" smtClean="0"/>
              <a:t>22.02.2025</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1944762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4387B-E509-6546-94A5-A24D0446CC83}" type="datetimeFigureOut">
              <a:rPr lang="en-TR" smtClean="0"/>
              <a:t>22.02.2025</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3090114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D4387B-E509-6546-94A5-A24D0446CC83}" type="datetimeFigureOut">
              <a:rPr lang="en-TR" smtClean="0"/>
              <a:t>22.02.2025</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245306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2D4387B-E509-6546-94A5-A24D0446CC83}" type="datetimeFigureOut">
              <a:rPr lang="en-TR" smtClean="0"/>
              <a:t>22.02.2025</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1318405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D4387B-E509-6546-94A5-A24D0446CC83}" type="datetimeFigureOut">
              <a:rPr lang="en-TR" smtClean="0"/>
              <a:t>22.02.2025</a:t>
            </a:fld>
            <a:endParaRPr lang="en-TR"/>
          </a:p>
        </p:txBody>
      </p:sp>
      <p:sp>
        <p:nvSpPr>
          <p:cNvPr id="8" name="Footer Placeholder 7"/>
          <p:cNvSpPr>
            <a:spLocks noGrp="1"/>
          </p:cNvSpPr>
          <p:nvPr>
            <p:ph type="ftr" sz="quarter" idx="11"/>
          </p:nvPr>
        </p:nvSpPr>
        <p:spPr/>
        <p:txBody>
          <a:bodyPr/>
          <a:lstStyle/>
          <a:p>
            <a:endParaRPr lang="en-TR"/>
          </a:p>
        </p:txBody>
      </p:sp>
      <p:sp>
        <p:nvSpPr>
          <p:cNvPr id="9" name="Slide Number Placeholder 8"/>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1369908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2D4387B-E509-6546-94A5-A24D0446CC83}" type="datetimeFigureOut">
              <a:rPr lang="en-TR" smtClean="0"/>
              <a:t>22.02.2025</a:t>
            </a:fld>
            <a:endParaRPr lang="en-TR"/>
          </a:p>
        </p:txBody>
      </p:sp>
      <p:sp>
        <p:nvSpPr>
          <p:cNvPr id="4" name="Footer Placeholder 3"/>
          <p:cNvSpPr>
            <a:spLocks noGrp="1"/>
          </p:cNvSpPr>
          <p:nvPr>
            <p:ph type="ftr" sz="quarter" idx="11"/>
          </p:nvPr>
        </p:nvSpPr>
        <p:spPr/>
        <p:txBody>
          <a:bodyPr/>
          <a:lstStyle/>
          <a:p>
            <a:endParaRPr lang="en-TR"/>
          </a:p>
        </p:txBody>
      </p:sp>
      <p:sp>
        <p:nvSpPr>
          <p:cNvPr id="5" name="Slide Number Placeholder 4"/>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1209101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12D4387B-E509-6546-94A5-A24D0446CC83}" type="datetimeFigureOut">
              <a:rPr lang="en-TR" smtClean="0"/>
              <a:t>22.02.2025</a:t>
            </a:fld>
            <a:endParaRPr lang="en-TR"/>
          </a:p>
        </p:txBody>
      </p:sp>
      <p:sp>
        <p:nvSpPr>
          <p:cNvPr id="3" name="Footer Placeholder 2"/>
          <p:cNvSpPr>
            <a:spLocks noGrp="1"/>
          </p:cNvSpPr>
          <p:nvPr>
            <p:ph type="ftr" sz="quarter" idx="11"/>
          </p:nvPr>
        </p:nvSpPr>
        <p:spPr/>
        <p:txBody>
          <a:bodyPr/>
          <a:lstStyle/>
          <a:p>
            <a:endParaRPr lang="en-TR"/>
          </a:p>
        </p:txBody>
      </p:sp>
      <p:sp>
        <p:nvSpPr>
          <p:cNvPr id="4" name="Slide Number Placeholder 3"/>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446066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4387B-E509-6546-94A5-A24D0446CC83}" type="datetimeFigureOut">
              <a:rPr lang="en-TR" smtClean="0"/>
              <a:t>22.02.2025</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2116390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4387B-E509-6546-94A5-A24D0446CC83}" type="datetimeFigureOut">
              <a:rPr lang="en-TR" smtClean="0"/>
              <a:t>22.02.2025</a:t>
            </a:fld>
            <a:endParaRPr lang="en-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4248331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4387B-E509-6546-94A5-A24D0446CC83}" type="datetimeFigureOut">
              <a:rPr lang="en-TR" smtClean="0"/>
              <a:t>22.02.2025</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2377172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4387B-E509-6546-94A5-A24D0446CC83}" type="datetimeFigureOut">
              <a:rPr lang="en-TR" smtClean="0"/>
              <a:t>22.02.2025</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71256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4387B-E509-6546-94A5-A24D0446CC83}" type="datetimeFigureOut">
              <a:rPr lang="en-TR" smtClean="0"/>
              <a:t>22.02.2025</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537D78E1-AEA3-8D4D-BBB0-EB8AD46DB3CD}" type="slidenum">
              <a:rPr lang="en-TR" smtClean="0"/>
              <a:t>‹#›</a:t>
            </a:fld>
            <a:endParaRPr lang="en-T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32500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4387B-E509-6546-94A5-A24D0446CC83}" type="datetimeFigureOut">
              <a:rPr lang="en-TR" smtClean="0"/>
              <a:t>22.02.2025</a:t>
            </a:fld>
            <a:endParaRPr lang="en-TR"/>
          </a:p>
        </p:txBody>
      </p:sp>
      <p:sp>
        <p:nvSpPr>
          <p:cNvPr id="6" name="Footer Placeholder 5"/>
          <p:cNvSpPr>
            <a:spLocks noGrp="1"/>
          </p:cNvSpPr>
          <p:nvPr>
            <p:ph type="ftr" sz="quarter" idx="11"/>
          </p:nvPr>
        </p:nvSpPr>
        <p:spPr/>
        <p:txBody>
          <a:bodyPr/>
          <a:lstStyle/>
          <a:p>
            <a:endParaRPr lang="en-TR"/>
          </a:p>
        </p:txBody>
      </p:sp>
      <p:sp>
        <p:nvSpPr>
          <p:cNvPr id="7" name="Slide Number Placeholder 6"/>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591066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2D4387B-E509-6546-94A5-A24D0446CC83}" type="datetimeFigureOut">
              <a:rPr lang="en-TR" smtClean="0"/>
              <a:t>22.02.2025</a:t>
            </a:fld>
            <a:endParaRPr lang="en-TR"/>
          </a:p>
        </p:txBody>
      </p:sp>
      <p:sp>
        <p:nvSpPr>
          <p:cNvPr id="4" name="Footer Placeholder 3"/>
          <p:cNvSpPr>
            <a:spLocks noGrp="1"/>
          </p:cNvSpPr>
          <p:nvPr>
            <p:ph type="ftr" sz="quarter" idx="11"/>
          </p:nvPr>
        </p:nvSpPr>
        <p:spPr/>
        <p:txBody>
          <a:bodyPr/>
          <a:lstStyle/>
          <a:p>
            <a:endParaRPr lang="en-TR"/>
          </a:p>
        </p:txBody>
      </p:sp>
      <p:sp>
        <p:nvSpPr>
          <p:cNvPr id="5" name="Slide Number Placeholder 4"/>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9319392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2D4387B-E509-6546-94A5-A24D0446CC83}" type="datetimeFigureOut">
              <a:rPr lang="en-TR" smtClean="0"/>
              <a:t>22.02.2025</a:t>
            </a:fld>
            <a:endParaRPr lang="en-TR"/>
          </a:p>
        </p:txBody>
      </p:sp>
      <p:sp>
        <p:nvSpPr>
          <p:cNvPr id="4" name="Footer Placeholder 3"/>
          <p:cNvSpPr>
            <a:spLocks noGrp="1"/>
          </p:cNvSpPr>
          <p:nvPr>
            <p:ph type="ftr" sz="quarter" idx="11"/>
          </p:nvPr>
        </p:nvSpPr>
        <p:spPr/>
        <p:txBody>
          <a:bodyPr/>
          <a:lstStyle/>
          <a:p>
            <a:endParaRPr lang="en-TR"/>
          </a:p>
        </p:txBody>
      </p:sp>
      <p:sp>
        <p:nvSpPr>
          <p:cNvPr id="5" name="Slide Number Placeholder 4"/>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1318395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4387B-E509-6546-94A5-A24D0446CC83}" type="datetimeFigureOut">
              <a:rPr lang="en-TR" smtClean="0"/>
              <a:t>22.02.2025</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3919941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4387B-E509-6546-94A5-A24D0446CC83}" type="datetimeFigureOut">
              <a:rPr lang="en-TR" smtClean="0"/>
              <a:t>22.02.2025</a:t>
            </a:fld>
            <a:endParaRPr lang="en-TR"/>
          </a:p>
        </p:txBody>
      </p:sp>
      <p:sp>
        <p:nvSpPr>
          <p:cNvPr id="5" name="Footer Placeholder 4"/>
          <p:cNvSpPr>
            <a:spLocks noGrp="1"/>
          </p:cNvSpPr>
          <p:nvPr>
            <p:ph type="ftr" sz="quarter" idx="11"/>
          </p:nvPr>
        </p:nvSpPr>
        <p:spPr/>
        <p:txBody>
          <a:bodyPr/>
          <a:lstStyle/>
          <a:p>
            <a:endParaRPr lang="en-TR"/>
          </a:p>
        </p:txBody>
      </p:sp>
      <p:sp>
        <p:nvSpPr>
          <p:cNvPr id="6" name="Slide Number Placeholder 5"/>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3029144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D4387B-E509-6546-94A5-A24D0446CC83}" type="datetimeFigureOut">
              <a:rPr lang="en-TR" smtClean="0"/>
              <a:t>22.02.2025</a:t>
            </a:fld>
            <a:endParaRPr lang="en-TR"/>
          </a:p>
        </p:txBody>
      </p:sp>
      <p:sp>
        <p:nvSpPr>
          <p:cNvPr id="8" name="Footer Placeholder 7"/>
          <p:cNvSpPr>
            <a:spLocks noGrp="1"/>
          </p:cNvSpPr>
          <p:nvPr>
            <p:ph type="ftr" sz="quarter" idx="11"/>
          </p:nvPr>
        </p:nvSpPr>
        <p:spPr/>
        <p:txBody>
          <a:bodyPr/>
          <a:lstStyle/>
          <a:p>
            <a:endParaRPr lang="en-TR"/>
          </a:p>
        </p:txBody>
      </p:sp>
      <p:sp>
        <p:nvSpPr>
          <p:cNvPr id="9" name="Slide Number Placeholder 8"/>
          <p:cNvSpPr>
            <a:spLocks noGrp="1"/>
          </p:cNvSpPr>
          <p:nvPr>
            <p:ph type="sldNum" sz="quarter" idx="12"/>
          </p:nvPr>
        </p:nvSpPr>
        <p:spPr/>
        <p:txBody>
          <a:bodyPr/>
          <a:lstStyle/>
          <a:p>
            <a:fld id="{537D78E1-AEA3-8D4D-BBB0-EB8AD46DB3CD}" type="slidenum">
              <a:rPr lang="en-TR" smtClean="0"/>
              <a:t>‹#›</a:t>
            </a:fld>
            <a:endParaRPr lang="en-TR"/>
          </a:p>
        </p:txBody>
      </p:sp>
    </p:spTree>
    <p:extLst>
      <p:ext uri="{BB962C8B-B14F-4D97-AF65-F5344CB8AC3E}">
        <p14:creationId xmlns:p14="http://schemas.microsoft.com/office/powerpoint/2010/main" val="2987215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12D4387B-E509-6546-94A5-A24D0446CC83}" type="datetimeFigureOut">
              <a:rPr lang="en-TR" smtClean="0"/>
              <a:t>22.02.2025</a:t>
            </a:fld>
            <a:endParaRPr lang="en-T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T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537D78E1-AEA3-8D4D-BBB0-EB8AD46DB3CD}" type="slidenum">
              <a:rPr lang="en-TR" smtClean="0"/>
              <a:t>‹#›</a:t>
            </a:fld>
            <a:endParaRPr lang="en-TR"/>
          </a:p>
        </p:txBody>
      </p:sp>
    </p:spTree>
    <p:extLst>
      <p:ext uri="{BB962C8B-B14F-4D97-AF65-F5344CB8AC3E}">
        <p14:creationId xmlns:p14="http://schemas.microsoft.com/office/powerpoint/2010/main" val="798591302"/>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 id="2147483914" r:id="rId15"/>
    <p:sldLayoutId id="2147483915" r:id="rId16"/>
    <p:sldLayoutId id="2147483916" r:id="rId17"/>
    <p:sldLayoutId id="2147483917"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18.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g"/><Relationship Id="rId2" Type="http://schemas.openxmlformats.org/officeDocument/2006/relationships/image" Target="../media/image23.jpeg"/><Relationship Id="rId1" Type="http://schemas.openxmlformats.org/officeDocument/2006/relationships/slideLayout" Target="../slideLayouts/slideLayout18.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8.xml"/><Relationship Id="rId5" Type="http://schemas.openxmlformats.org/officeDocument/2006/relationships/image" Target="../media/image8.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18.xml"/><Relationship Id="rId4" Type="http://schemas.openxmlformats.org/officeDocument/2006/relationships/image" Target="../media/image36.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33109-DEFC-804B-B257-5CD2A2AF0ED7}"/>
              </a:ext>
            </a:extLst>
          </p:cNvPr>
          <p:cNvSpPr>
            <a:spLocks noGrp="1"/>
          </p:cNvSpPr>
          <p:nvPr>
            <p:ph type="ctrTitle"/>
          </p:nvPr>
        </p:nvSpPr>
        <p:spPr>
          <a:xfrm>
            <a:off x="1" y="20475"/>
            <a:ext cx="6940060" cy="798642"/>
          </a:xfrm>
        </p:spPr>
        <p:txBody>
          <a:bodyPr>
            <a:normAutofit fontScale="90000"/>
          </a:bodyPr>
          <a:lstStyle/>
          <a:p>
            <a:br>
              <a:rPr lang="en-TR" sz="2800" b="1" dirty="0">
                <a:solidFill>
                  <a:schemeClr val="accent6">
                    <a:lumMod val="50000"/>
                  </a:schemeClr>
                </a:solidFill>
              </a:rPr>
            </a:br>
            <a:br>
              <a:rPr lang="en-TR" sz="2800" b="1" dirty="0">
                <a:solidFill>
                  <a:schemeClr val="accent6">
                    <a:lumMod val="50000"/>
                  </a:schemeClr>
                </a:solidFill>
              </a:rPr>
            </a:br>
            <a:r>
              <a:rPr lang="en-TR" sz="2800" b="1" dirty="0">
                <a:solidFill>
                  <a:schemeClr val="accent6">
                    <a:lumMod val="50000"/>
                  </a:schemeClr>
                </a:solidFill>
              </a:rPr>
              <a:t>AYDIN ADNAN MENDERES ÜNİVERSİTESİ </a:t>
            </a:r>
            <a:br>
              <a:rPr lang="en-TR" sz="2800" b="1" dirty="0">
                <a:solidFill>
                  <a:schemeClr val="accent6">
                    <a:lumMod val="50000"/>
                  </a:schemeClr>
                </a:solidFill>
              </a:rPr>
            </a:br>
            <a:r>
              <a:rPr lang="en-TR" sz="2800" b="1" dirty="0">
                <a:solidFill>
                  <a:schemeClr val="accent6">
                    <a:lumMod val="50000"/>
                  </a:schemeClr>
                </a:solidFill>
              </a:rPr>
              <a:t>FELSEFE BÖLÜMÜ</a:t>
            </a:r>
          </a:p>
        </p:txBody>
      </p:sp>
      <p:pic>
        <p:nvPicPr>
          <p:cNvPr id="5" name="Picture 4">
            <a:extLst>
              <a:ext uri="{FF2B5EF4-FFF2-40B4-BE49-F238E27FC236}">
                <a16:creationId xmlns:a16="http://schemas.microsoft.com/office/drawing/2014/main" id="{608BBC2B-84F8-374D-921D-B14218AB4CE9}"/>
              </a:ext>
            </a:extLst>
          </p:cNvPr>
          <p:cNvPicPr>
            <a:picLocks noChangeAspect="1"/>
          </p:cNvPicPr>
          <p:nvPr/>
        </p:nvPicPr>
        <p:blipFill>
          <a:blip r:embed="rId2"/>
          <a:stretch>
            <a:fillRect/>
          </a:stretch>
        </p:blipFill>
        <p:spPr>
          <a:xfrm>
            <a:off x="1" y="839591"/>
            <a:ext cx="6940062" cy="3240039"/>
          </a:xfrm>
          <a:prstGeom prst="rect">
            <a:avLst/>
          </a:prstGeom>
        </p:spPr>
      </p:pic>
      <p:pic>
        <p:nvPicPr>
          <p:cNvPr id="7" name="Picture 6">
            <a:extLst>
              <a:ext uri="{FF2B5EF4-FFF2-40B4-BE49-F238E27FC236}">
                <a16:creationId xmlns:a16="http://schemas.microsoft.com/office/drawing/2014/main" id="{16251212-8D28-AB4D-8DC8-3654BBF8D6A9}"/>
              </a:ext>
            </a:extLst>
          </p:cNvPr>
          <p:cNvPicPr>
            <a:picLocks noChangeAspect="1"/>
          </p:cNvPicPr>
          <p:nvPr/>
        </p:nvPicPr>
        <p:blipFill>
          <a:blip r:embed="rId3"/>
          <a:stretch>
            <a:fillRect/>
          </a:stretch>
        </p:blipFill>
        <p:spPr>
          <a:xfrm>
            <a:off x="360723" y="4100104"/>
            <a:ext cx="3038392" cy="2778369"/>
          </a:xfrm>
          <a:prstGeom prst="rect">
            <a:avLst/>
          </a:prstGeom>
        </p:spPr>
      </p:pic>
      <p:pic>
        <p:nvPicPr>
          <p:cNvPr id="9" name="Picture 8">
            <a:extLst>
              <a:ext uri="{FF2B5EF4-FFF2-40B4-BE49-F238E27FC236}">
                <a16:creationId xmlns:a16="http://schemas.microsoft.com/office/drawing/2014/main" id="{625CAAF2-05A6-7D4F-A6A4-31933A9A08E6}"/>
              </a:ext>
            </a:extLst>
          </p:cNvPr>
          <p:cNvPicPr>
            <a:picLocks noChangeAspect="1"/>
          </p:cNvPicPr>
          <p:nvPr/>
        </p:nvPicPr>
        <p:blipFill>
          <a:blip r:embed="rId4"/>
          <a:stretch>
            <a:fillRect/>
          </a:stretch>
        </p:blipFill>
        <p:spPr>
          <a:xfrm>
            <a:off x="6940062" y="3617961"/>
            <a:ext cx="5251937" cy="3240038"/>
          </a:xfrm>
          <a:prstGeom prst="rect">
            <a:avLst/>
          </a:prstGeom>
        </p:spPr>
      </p:pic>
      <p:pic>
        <p:nvPicPr>
          <p:cNvPr id="11" name="Picture 10">
            <a:extLst>
              <a:ext uri="{FF2B5EF4-FFF2-40B4-BE49-F238E27FC236}">
                <a16:creationId xmlns:a16="http://schemas.microsoft.com/office/drawing/2014/main" id="{278C0182-56CA-2F49-91EB-2EF06F536D49}"/>
              </a:ext>
            </a:extLst>
          </p:cNvPr>
          <p:cNvPicPr>
            <a:picLocks noChangeAspect="1"/>
          </p:cNvPicPr>
          <p:nvPr/>
        </p:nvPicPr>
        <p:blipFill>
          <a:blip r:embed="rId5"/>
          <a:stretch>
            <a:fillRect/>
          </a:stretch>
        </p:blipFill>
        <p:spPr>
          <a:xfrm>
            <a:off x="6940061" y="0"/>
            <a:ext cx="5196015" cy="3429000"/>
          </a:xfrm>
          <a:prstGeom prst="rect">
            <a:avLst/>
          </a:prstGeom>
        </p:spPr>
      </p:pic>
      <p:pic>
        <p:nvPicPr>
          <p:cNvPr id="15" name="Picture 14">
            <a:extLst>
              <a:ext uri="{FF2B5EF4-FFF2-40B4-BE49-F238E27FC236}">
                <a16:creationId xmlns:a16="http://schemas.microsoft.com/office/drawing/2014/main" id="{52D1E34F-2E24-584B-B7AE-9C306E0C9AE3}"/>
              </a:ext>
            </a:extLst>
          </p:cNvPr>
          <p:cNvPicPr>
            <a:picLocks noChangeAspect="1"/>
          </p:cNvPicPr>
          <p:nvPr/>
        </p:nvPicPr>
        <p:blipFill>
          <a:blip r:embed="rId6"/>
          <a:stretch>
            <a:fillRect/>
          </a:stretch>
        </p:blipFill>
        <p:spPr>
          <a:xfrm>
            <a:off x="3792639" y="4100104"/>
            <a:ext cx="2918599" cy="2737421"/>
          </a:xfrm>
          <a:prstGeom prst="rect">
            <a:avLst/>
          </a:prstGeom>
        </p:spPr>
      </p:pic>
    </p:spTree>
    <p:extLst>
      <p:ext uri="{BB962C8B-B14F-4D97-AF65-F5344CB8AC3E}">
        <p14:creationId xmlns:p14="http://schemas.microsoft.com/office/powerpoint/2010/main" val="3378375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89000">
              <a:schemeClr val="accent4">
                <a:lumMod val="20000"/>
                <a:lumOff val="80000"/>
              </a:schemeClr>
            </a:gs>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638775-3A19-704F-A925-CD921CA4AB87}"/>
              </a:ext>
            </a:extLst>
          </p:cNvPr>
          <p:cNvSpPr>
            <a:spLocks noGrp="1"/>
          </p:cNvSpPr>
          <p:nvPr>
            <p:ph idx="1"/>
          </p:nvPr>
        </p:nvSpPr>
        <p:spPr>
          <a:xfrm>
            <a:off x="2823410" y="875762"/>
            <a:ext cx="9368590" cy="5370865"/>
          </a:xfrm>
        </p:spPr>
        <p:txBody>
          <a:bodyPr>
            <a:normAutofit fontScale="85000" lnSpcReduction="20000"/>
          </a:bodyPr>
          <a:lstStyle/>
          <a:p>
            <a:pPr algn="just"/>
            <a:r>
              <a:rPr lang="en-US" b="0" i="0" dirty="0" err="1">
                <a:effectLst/>
                <a:latin typeface="Open Sans" panose="020B0606030504020204" pitchFamily="34" charset="0"/>
              </a:rPr>
              <a:t>Aydın</a:t>
            </a:r>
            <a:r>
              <a:rPr lang="en-US" b="0" i="0" dirty="0">
                <a:effectLst/>
                <a:latin typeface="Open Sans" panose="020B0606030504020204" pitchFamily="34" charset="0"/>
              </a:rPr>
              <a:t> Adnan Menderes </a:t>
            </a:r>
            <a:r>
              <a:rPr lang="en-US" b="0" i="0" dirty="0" err="1">
                <a:effectLst/>
                <a:latin typeface="Open Sans" panose="020B0606030504020204" pitchFamily="34" charset="0"/>
              </a:rPr>
              <a:t>Üniversitesi</a:t>
            </a:r>
            <a:r>
              <a:rPr lang="en-US" b="0" i="0" dirty="0">
                <a:effectLst/>
                <a:latin typeface="Open Sans" panose="020B0606030504020204" pitchFamily="34" charset="0"/>
              </a:rPr>
              <a:t> </a:t>
            </a:r>
            <a:r>
              <a:rPr lang="en-US" b="0" i="0" dirty="0" err="1">
                <a:effectLst/>
                <a:latin typeface="Open Sans" panose="020B0606030504020204" pitchFamily="34" charset="0"/>
              </a:rPr>
              <a:t>Felsefe</a:t>
            </a:r>
            <a:r>
              <a:rPr lang="en-US" b="0" i="0" dirty="0">
                <a:effectLst/>
                <a:latin typeface="Open Sans" panose="020B0606030504020204" pitchFamily="34" charset="0"/>
              </a:rPr>
              <a:t> </a:t>
            </a:r>
            <a:r>
              <a:rPr lang="en-US" b="0" i="0" dirty="0" err="1">
                <a:effectLst/>
                <a:latin typeface="Open Sans" panose="020B0606030504020204" pitchFamily="34" charset="0"/>
              </a:rPr>
              <a:t>Bölümü</a:t>
            </a:r>
            <a:r>
              <a:rPr lang="en-US" b="0" i="0" dirty="0">
                <a:effectLst/>
                <a:latin typeface="Open Sans" panose="020B0606030504020204" pitchFamily="34" charset="0"/>
              </a:rPr>
              <a:t> 1992 </a:t>
            </a:r>
            <a:r>
              <a:rPr lang="en-US" b="0" i="0" dirty="0" err="1">
                <a:effectLst/>
                <a:latin typeface="Open Sans" panose="020B0606030504020204" pitchFamily="34" charset="0"/>
              </a:rPr>
              <a:t>yılında</a:t>
            </a:r>
            <a:r>
              <a:rPr lang="en-US" b="0" i="0" dirty="0">
                <a:effectLst/>
                <a:latin typeface="Open Sans" panose="020B0606030504020204" pitchFamily="34" charset="0"/>
              </a:rPr>
              <a:t> </a:t>
            </a:r>
            <a:r>
              <a:rPr lang="en-US" b="0" i="0" dirty="0" err="1">
                <a:effectLst/>
                <a:latin typeface="Open Sans" panose="020B0606030504020204" pitchFamily="34" charset="0"/>
              </a:rPr>
              <a:t>kurulmuştur</a:t>
            </a:r>
            <a:r>
              <a:rPr lang="en-US" b="0" i="0" dirty="0">
                <a:effectLst/>
                <a:latin typeface="Open Sans" panose="020B0606030504020204" pitchFamily="34" charset="0"/>
              </a:rPr>
              <a:t>. 30 </a:t>
            </a:r>
            <a:r>
              <a:rPr lang="en-US" b="0" i="0" dirty="0" err="1">
                <a:effectLst/>
                <a:latin typeface="Open Sans" panose="020B0606030504020204" pitchFamily="34" charset="0"/>
              </a:rPr>
              <a:t>öğrenciyle</a:t>
            </a:r>
            <a:r>
              <a:rPr lang="en-US" b="0" i="0" dirty="0">
                <a:effectLst/>
                <a:latin typeface="Open Sans" panose="020B0606030504020204" pitchFamily="34" charset="0"/>
              </a:rPr>
              <a:t> 2006-2007 </a:t>
            </a:r>
            <a:r>
              <a:rPr lang="en-US" b="0" i="0" dirty="0" err="1">
                <a:effectLst/>
                <a:latin typeface="Open Sans" panose="020B0606030504020204" pitchFamily="34" charset="0"/>
              </a:rPr>
              <a:t>eğitim-öğretim</a:t>
            </a:r>
            <a:r>
              <a:rPr lang="en-US" b="0" i="0" dirty="0">
                <a:effectLst/>
                <a:latin typeface="Open Sans" panose="020B0606030504020204" pitchFamily="34" charset="0"/>
              </a:rPr>
              <a:t> </a:t>
            </a:r>
            <a:r>
              <a:rPr lang="en-US" b="0" i="0" dirty="0" err="1">
                <a:effectLst/>
                <a:latin typeface="Open Sans" panose="020B0606030504020204" pitchFamily="34" charset="0"/>
              </a:rPr>
              <a:t>yılında</a:t>
            </a:r>
            <a:r>
              <a:rPr lang="en-US" b="0" i="0" dirty="0">
                <a:effectLst/>
                <a:latin typeface="Open Sans" panose="020B0606030504020204" pitchFamily="34" charset="0"/>
              </a:rPr>
              <a:t> </a:t>
            </a:r>
            <a:r>
              <a:rPr lang="en-US" b="0" i="0" dirty="0" err="1">
                <a:effectLst/>
                <a:latin typeface="Open Sans" panose="020B0606030504020204" pitchFamily="34" charset="0"/>
              </a:rPr>
              <a:t>lisans</a:t>
            </a:r>
            <a:r>
              <a:rPr lang="en-US" b="0" i="0" dirty="0">
                <a:effectLst/>
                <a:latin typeface="Open Sans" panose="020B0606030504020204" pitchFamily="34" charset="0"/>
              </a:rPr>
              <a:t> </a:t>
            </a:r>
            <a:r>
              <a:rPr lang="en-US" b="0" i="0" dirty="0" err="1">
                <a:effectLst/>
                <a:latin typeface="Open Sans" panose="020B0606030504020204" pitchFamily="34" charset="0"/>
              </a:rPr>
              <a:t>eğitimine</a:t>
            </a:r>
            <a:r>
              <a:rPr lang="en-US" b="0" i="0" dirty="0">
                <a:effectLst/>
                <a:latin typeface="Open Sans" panose="020B0606030504020204" pitchFamily="34" charset="0"/>
              </a:rPr>
              <a:t> </a:t>
            </a:r>
            <a:r>
              <a:rPr lang="en-US" b="0" i="0" dirty="0" err="1">
                <a:effectLst/>
                <a:latin typeface="Open Sans" panose="020B0606030504020204" pitchFamily="34" charset="0"/>
              </a:rPr>
              <a:t>başlamıştır</a:t>
            </a:r>
            <a:r>
              <a:rPr lang="en-US" b="0" i="0" dirty="0">
                <a:effectLst/>
                <a:latin typeface="Open Sans" panose="020B0606030504020204" pitchFamily="34" charset="0"/>
              </a:rPr>
              <a:t>. </a:t>
            </a:r>
          </a:p>
          <a:p>
            <a:pPr algn="just"/>
            <a:r>
              <a:rPr lang="en-US" b="0" i="0" dirty="0" err="1">
                <a:effectLst/>
                <a:latin typeface="Open Sans" panose="020B0606030504020204" pitchFamily="34" charset="0"/>
              </a:rPr>
              <a:t>Başarılı</a:t>
            </a:r>
            <a:r>
              <a:rPr lang="en-US" b="0" i="0" dirty="0">
                <a:effectLst/>
                <a:latin typeface="Open Sans" panose="020B0606030504020204" pitchFamily="34" charset="0"/>
              </a:rPr>
              <a:t> </a:t>
            </a:r>
            <a:r>
              <a:rPr lang="en-US" b="0" i="0" dirty="0" err="1">
                <a:effectLst/>
                <a:latin typeface="Open Sans" panose="020B0606030504020204" pitchFamily="34" charset="0"/>
              </a:rPr>
              <a:t>başarıyla</a:t>
            </a:r>
            <a:r>
              <a:rPr lang="en-US" b="0" i="0" dirty="0">
                <a:effectLst/>
                <a:latin typeface="Open Sans" panose="020B0606030504020204" pitchFamily="34" charset="0"/>
              </a:rPr>
              <a:t> </a:t>
            </a:r>
            <a:r>
              <a:rPr lang="en-US" b="0" i="0" dirty="0" err="1">
                <a:effectLst/>
                <a:latin typeface="Open Sans" panose="020B0606030504020204" pitchFamily="34" charset="0"/>
              </a:rPr>
              <a:t>tamamlayabilen</a:t>
            </a:r>
            <a:r>
              <a:rPr lang="en-US" b="0" i="0" dirty="0">
                <a:effectLst/>
                <a:latin typeface="Open Sans" panose="020B0606030504020204" pitchFamily="34" charset="0"/>
              </a:rPr>
              <a:t> </a:t>
            </a:r>
            <a:r>
              <a:rPr lang="en-US" b="0" i="0" dirty="0" err="1">
                <a:effectLst/>
                <a:latin typeface="Open Sans" panose="020B0606030504020204" pitchFamily="34" charset="0"/>
              </a:rPr>
              <a:t>mezunlarına</a:t>
            </a:r>
            <a:r>
              <a:rPr lang="en-US" b="0" i="0" dirty="0">
                <a:effectLst/>
                <a:latin typeface="Open Sans" panose="020B0606030504020204" pitchFamily="34" charset="0"/>
              </a:rPr>
              <a:t> </a:t>
            </a:r>
            <a:r>
              <a:rPr lang="en-US" b="0" i="0" dirty="0" err="1">
                <a:effectLst/>
                <a:latin typeface="Open Sans" panose="020B0606030504020204" pitchFamily="34" charset="0"/>
              </a:rPr>
              <a:t>Felsefe</a:t>
            </a:r>
            <a:r>
              <a:rPr lang="en-US" b="0" i="0" dirty="0">
                <a:effectLst/>
                <a:latin typeface="Open Sans" panose="020B0606030504020204" pitchFamily="34" charset="0"/>
              </a:rPr>
              <a:t> </a:t>
            </a:r>
            <a:r>
              <a:rPr lang="en-US" b="0" i="0" dirty="0" err="1">
                <a:effectLst/>
                <a:latin typeface="Open Sans" panose="020B0606030504020204" pitchFamily="34" charset="0"/>
              </a:rPr>
              <a:t>Lisans</a:t>
            </a:r>
            <a:r>
              <a:rPr lang="en-US" b="0" i="0" dirty="0">
                <a:effectLst/>
                <a:latin typeface="Open Sans" panose="020B0606030504020204" pitchFamily="34" charset="0"/>
              </a:rPr>
              <a:t> </a:t>
            </a:r>
            <a:r>
              <a:rPr lang="en-US" b="0" i="0" dirty="0" err="1">
                <a:effectLst/>
                <a:latin typeface="Open Sans" panose="020B0606030504020204" pitchFamily="34" charset="0"/>
              </a:rPr>
              <a:t>diploması</a:t>
            </a:r>
            <a:r>
              <a:rPr lang="en-US" b="0" i="0" dirty="0">
                <a:effectLst/>
                <a:latin typeface="Open Sans" panose="020B0606030504020204" pitchFamily="34" charset="0"/>
              </a:rPr>
              <a:t> </a:t>
            </a:r>
            <a:r>
              <a:rPr lang="en-US" b="0" i="0" dirty="0" err="1">
                <a:effectLst/>
                <a:latin typeface="Open Sans" panose="020B0606030504020204" pitchFamily="34" charset="0"/>
              </a:rPr>
              <a:t>vermektedir</a:t>
            </a:r>
            <a:r>
              <a:rPr lang="en-US" b="0" i="0" dirty="0">
                <a:effectLst/>
                <a:latin typeface="Open Sans" panose="020B0606030504020204" pitchFamily="34" charset="0"/>
              </a:rPr>
              <a:t>.</a:t>
            </a:r>
          </a:p>
          <a:p>
            <a:pPr algn="just"/>
            <a:r>
              <a:rPr lang="en-US" b="0" i="0" dirty="0" err="1">
                <a:effectLst/>
                <a:latin typeface="Open Sans" panose="020B0606030504020204" pitchFamily="34" charset="0"/>
              </a:rPr>
              <a:t>Felsefe</a:t>
            </a:r>
            <a:r>
              <a:rPr lang="en-US" b="0" i="0" dirty="0">
                <a:effectLst/>
                <a:latin typeface="Open Sans" panose="020B0606030504020204" pitchFamily="34" charset="0"/>
              </a:rPr>
              <a:t> </a:t>
            </a:r>
            <a:r>
              <a:rPr lang="en-US" b="0" i="0" dirty="0" err="1">
                <a:effectLst/>
                <a:latin typeface="Open Sans" panose="020B0606030504020204" pitchFamily="34" charset="0"/>
              </a:rPr>
              <a:t>bölümünün</a:t>
            </a:r>
            <a:r>
              <a:rPr lang="en-US" b="0" i="0" dirty="0">
                <a:effectLst/>
                <a:latin typeface="Open Sans" panose="020B0606030504020204" pitchFamily="34" charset="0"/>
              </a:rPr>
              <a:t>, </a:t>
            </a:r>
            <a:r>
              <a:rPr lang="en-US" b="0" i="0" dirty="0" err="1">
                <a:effectLst/>
                <a:latin typeface="Open Sans" panose="020B0606030504020204" pitchFamily="34" charset="0"/>
              </a:rPr>
              <a:t>dili</a:t>
            </a:r>
            <a:r>
              <a:rPr lang="en-US" b="0" i="0" dirty="0">
                <a:effectLst/>
                <a:latin typeface="Open Sans" panose="020B0606030504020204" pitchFamily="34" charset="0"/>
              </a:rPr>
              <a:t> </a:t>
            </a:r>
            <a:r>
              <a:rPr lang="en-US" b="0" i="0" dirty="0" err="1">
                <a:effectLst/>
                <a:latin typeface="Open Sans" panose="020B0606030504020204" pitchFamily="34" charset="0"/>
              </a:rPr>
              <a:t>Türkçe</a:t>
            </a:r>
            <a:r>
              <a:rPr lang="en-US" b="0" i="0" dirty="0">
                <a:effectLst/>
                <a:latin typeface="Open Sans" panose="020B0606030504020204" pitchFamily="34" charset="0"/>
              </a:rPr>
              <a:t> </a:t>
            </a:r>
            <a:r>
              <a:rPr lang="en-US" b="0" i="0" dirty="0" err="1">
                <a:effectLst/>
                <a:latin typeface="Open Sans" panose="020B0606030504020204" pitchFamily="34" charset="0"/>
              </a:rPr>
              <a:t>olan</a:t>
            </a:r>
            <a:r>
              <a:rPr lang="en-US" b="0" i="0" dirty="0">
                <a:effectLst/>
                <a:latin typeface="Open Sans" panose="020B0606030504020204" pitchFamily="34" charset="0"/>
              </a:rPr>
              <a:t> 2 </a:t>
            </a:r>
            <a:r>
              <a:rPr lang="en-US" b="0" i="0" dirty="0" err="1">
                <a:effectLst/>
                <a:latin typeface="Open Sans" panose="020B0606030504020204" pitchFamily="34" charset="0"/>
              </a:rPr>
              <a:t>yıllık</a:t>
            </a:r>
            <a:r>
              <a:rPr lang="en-US" b="0" i="0" dirty="0">
                <a:effectLst/>
                <a:latin typeface="Open Sans" panose="020B0606030504020204" pitchFamily="34" charset="0"/>
              </a:rPr>
              <a:t> </a:t>
            </a:r>
            <a:r>
              <a:rPr lang="en-US" b="0" i="0" dirty="0" err="1">
                <a:effectLst/>
                <a:latin typeface="Open Sans" panose="020B0606030504020204" pitchFamily="34" charset="0"/>
              </a:rPr>
              <a:t>Yüksek</a:t>
            </a:r>
            <a:r>
              <a:rPr lang="en-US" b="0" i="0" dirty="0">
                <a:effectLst/>
                <a:latin typeface="Open Sans" panose="020B0606030504020204" pitchFamily="34" charset="0"/>
              </a:rPr>
              <a:t> </a:t>
            </a:r>
            <a:r>
              <a:rPr lang="en-US" b="0" i="0" dirty="0" err="1">
                <a:effectLst/>
                <a:latin typeface="Open Sans" panose="020B0606030504020204" pitchFamily="34" charset="0"/>
              </a:rPr>
              <a:t>Lisans</a:t>
            </a:r>
            <a:r>
              <a:rPr lang="en-US" b="0" i="0" dirty="0">
                <a:effectLst/>
                <a:latin typeface="Open Sans" panose="020B0606030504020204" pitchFamily="34" charset="0"/>
              </a:rPr>
              <a:t> </a:t>
            </a:r>
            <a:r>
              <a:rPr lang="en-US" b="0" i="0" dirty="0" err="1">
                <a:effectLst/>
                <a:latin typeface="Open Sans" panose="020B0606030504020204" pitchFamily="34" charset="0"/>
              </a:rPr>
              <a:t>eğitimi</a:t>
            </a:r>
            <a:r>
              <a:rPr lang="en-US" b="0" i="0" dirty="0">
                <a:effectLst/>
                <a:latin typeface="Open Sans" panose="020B0606030504020204" pitchFamily="34" charset="0"/>
              </a:rPr>
              <a:t> </a:t>
            </a:r>
            <a:r>
              <a:rPr lang="en-US" b="0" i="0" dirty="0" err="1">
                <a:effectLst/>
                <a:latin typeface="Open Sans" panose="020B0606030504020204" pitchFamily="34" charset="0"/>
              </a:rPr>
              <a:t>ve</a:t>
            </a:r>
            <a:r>
              <a:rPr lang="en-US" b="0" i="0" dirty="0">
                <a:effectLst/>
                <a:latin typeface="Open Sans" panose="020B0606030504020204" pitchFamily="34" charset="0"/>
              </a:rPr>
              <a:t> 4 </a:t>
            </a:r>
            <a:r>
              <a:rPr lang="en-US" b="0" i="0" dirty="0" err="1">
                <a:effectLst/>
                <a:latin typeface="Open Sans" panose="020B0606030504020204" pitchFamily="34" charset="0"/>
              </a:rPr>
              <a:t>yıllık</a:t>
            </a:r>
            <a:r>
              <a:rPr lang="en-US" b="0" i="0" dirty="0">
                <a:effectLst/>
                <a:latin typeface="Open Sans" panose="020B0606030504020204" pitchFamily="34" charset="0"/>
              </a:rPr>
              <a:t> </a:t>
            </a:r>
            <a:r>
              <a:rPr lang="en-US" b="0" i="0" dirty="0" err="1">
                <a:effectLst/>
                <a:latin typeface="Open Sans" panose="020B0606030504020204" pitchFamily="34" charset="0"/>
              </a:rPr>
              <a:t>doktora</a:t>
            </a:r>
            <a:r>
              <a:rPr lang="en-US" b="0" i="0" dirty="0">
                <a:effectLst/>
                <a:latin typeface="Open Sans" panose="020B0606030504020204" pitchFamily="34" charset="0"/>
              </a:rPr>
              <a:t> </a:t>
            </a:r>
            <a:r>
              <a:rPr lang="en-US" b="0" i="0" dirty="0" err="1">
                <a:effectLst/>
                <a:latin typeface="Open Sans" panose="020B0606030504020204" pitchFamily="34" charset="0"/>
              </a:rPr>
              <a:t>eğitimi</a:t>
            </a:r>
            <a:r>
              <a:rPr lang="en-US" b="0" i="0" dirty="0">
                <a:effectLst/>
                <a:latin typeface="Open Sans" panose="020B0606030504020204" pitchFamily="34" charset="0"/>
              </a:rPr>
              <a:t> </a:t>
            </a:r>
            <a:r>
              <a:rPr lang="en-US" b="0" i="0" dirty="0" err="1">
                <a:effectLst/>
                <a:latin typeface="Open Sans" panose="020B0606030504020204" pitchFamily="34" charset="0"/>
              </a:rPr>
              <a:t>programları</a:t>
            </a:r>
            <a:r>
              <a:rPr lang="en-US" b="0" i="0" dirty="0">
                <a:effectLst/>
                <a:latin typeface="Open Sans" panose="020B0606030504020204" pitchFamily="34" charset="0"/>
              </a:rPr>
              <a:t> </a:t>
            </a:r>
            <a:r>
              <a:rPr lang="en-US" b="0" i="0" dirty="0" err="1">
                <a:effectLst/>
                <a:latin typeface="Open Sans" panose="020B0606030504020204" pitchFamily="34" charset="0"/>
              </a:rPr>
              <a:t>mevcuttur</a:t>
            </a:r>
            <a:r>
              <a:rPr lang="en-US" b="0" i="0" dirty="0">
                <a:effectLst/>
                <a:latin typeface="Open Sans" panose="020B0606030504020204" pitchFamily="34" charset="0"/>
              </a:rPr>
              <a:t>. </a:t>
            </a:r>
          </a:p>
          <a:p>
            <a:pPr algn="just"/>
            <a:r>
              <a:rPr lang="en-US" b="0" i="0" dirty="0">
                <a:effectLst/>
                <a:latin typeface="Open Sans" panose="020B0606030504020204" pitchFamily="34" charset="0"/>
              </a:rPr>
              <a:t>2010 </a:t>
            </a:r>
            <a:r>
              <a:rPr lang="en-US" b="0" i="0" dirty="0" err="1">
                <a:effectLst/>
                <a:latin typeface="Open Sans" panose="020B0606030504020204" pitchFamily="34" charset="0"/>
              </a:rPr>
              <a:t>yılında</a:t>
            </a:r>
            <a:r>
              <a:rPr lang="en-US" b="0" i="0" dirty="0">
                <a:effectLst/>
                <a:latin typeface="Open Sans" panose="020B0606030504020204" pitchFamily="34" charset="0"/>
              </a:rPr>
              <a:t> </a:t>
            </a:r>
            <a:r>
              <a:rPr lang="en-US" b="0" i="0" dirty="0" err="1">
                <a:effectLst/>
                <a:latin typeface="Open Sans" panose="020B0606030504020204" pitchFamily="34" charset="0"/>
              </a:rPr>
              <a:t>açılan</a:t>
            </a:r>
            <a:r>
              <a:rPr lang="en-US" b="0" i="0" dirty="0">
                <a:effectLst/>
                <a:latin typeface="Open Sans" panose="020B0606030504020204" pitchFamily="34" charset="0"/>
              </a:rPr>
              <a:t> </a:t>
            </a:r>
            <a:r>
              <a:rPr lang="en-US" b="0" i="0" dirty="0" err="1">
                <a:effectLst/>
                <a:latin typeface="Open Sans" panose="020B0606030504020204" pitchFamily="34" charset="0"/>
              </a:rPr>
              <a:t>Felsefe</a:t>
            </a:r>
            <a:r>
              <a:rPr lang="en-US" b="0" i="0" dirty="0">
                <a:effectLst/>
                <a:latin typeface="Open Sans" panose="020B0606030504020204" pitchFamily="34" charset="0"/>
              </a:rPr>
              <a:t> </a:t>
            </a:r>
            <a:r>
              <a:rPr lang="en-US" b="0" i="0" dirty="0" err="1">
                <a:effectLst/>
                <a:latin typeface="Open Sans" panose="020B0606030504020204" pitchFamily="34" charset="0"/>
              </a:rPr>
              <a:t>Anabilim</a:t>
            </a:r>
            <a:r>
              <a:rPr lang="en-US" b="0" i="0" dirty="0">
                <a:effectLst/>
                <a:latin typeface="Open Sans" panose="020B0606030504020204" pitchFamily="34" charset="0"/>
              </a:rPr>
              <a:t> </a:t>
            </a:r>
            <a:r>
              <a:rPr lang="en-US" b="0" i="0" dirty="0" err="1">
                <a:effectLst/>
                <a:latin typeface="Open Sans" panose="020B0606030504020204" pitchFamily="34" charset="0"/>
              </a:rPr>
              <a:t>Dalı</a:t>
            </a:r>
            <a:r>
              <a:rPr lang="en-US" b="0" i="0" dirty="0">
                <a:effectLst/>
                <a:latin typeface="Open Sans" panose="020B0606030504020204" pitchFamily="34" charset="0"/>
              </a:rPr>
              <a:t> </a:t>
            </a:r>
            <a:r>
              <a:rPr lang="en-US" b="0" i="0" dirty="0" err="1">
                <a:effectLst/>
                <a:latin typeface="Open Sans" panose="020B0606030504020204" pitchFamily="34" charset="0"/>
              </a:rPr>
              <a:t>Yüksek</a:t>
            </a:r>
            <a:r>
              <a:rPr lang="en-US" b="0" i="0" dirty="0">
                <a:effectLst/>
                <a:latin typeface="Open Sans" panose="020B0606030504020204" pitchFamily="34" charset="0"/>
              </a:rPr>
              <a:t> </a:t>
            </a:r>
            <a:r>
              <a:rPr lang="en-US" b="0" i="0" dirty="0" err="1">
                <a:effectLst/>
                <a:latin typeface="Open Sans" panose="020B0606030504020204" pitchFamily="34" charset="0"/>
              </a:rPr>
              <a:t>Lisans</a:t>
            </a:r>
            <a:r>
              <a:rPr lang="en-US" b="0" i="0" dirty="0">
                <a:effectLst/>
                <a:latin typeface="Open Sans" panose="020B0606030504020204" pitchFamily="34" charset="0"/>
              </a:rPr>
              <a:t> </a:t>
            </a:r>
            <a:r>
              <a:rPr lang="en-US" b="0" i="0" dirty="0" err="1">
                <a:effectLst/>
                <a:latin typeface="Open Sans" panose="020B0606030504020204" pitchFamily="34" charset="0"/>
              </a:rPr>
              <a:t>programı</a:t>
            </a:r>
            <a:r>
              <a:rPr lang="en-US" b="0" i="0" dirty="0">
                <a:effectLst/>
                <a:latin typeface="Open Sans" panose="020B0606030504020204" pitchFamily="34" charset="0"/>
              </a:rPr>
              <a:t>, 2010-2011 </a:t>
            </a:r>
            <a:r>
              <a:rPr lang="en-US" b="0" i="0" dirty="0" err="1">
                <a:effectLst/>
                <a:latin typeface="Open Sans" panose="020B0606030504020204" pitchFamily="34" charset="0"/>
              </a:rPr>
              <a:t>öğretim</a:t>
            </a:r>
            <a:r>
              <a:rPr lang="en-US" b="0" i="0" dirty="0">
                <a:effectLst/>
                <a:latin typeface="Open Sans" panose="020B0606030504020204" pitchFamily="34" charset="0"/>
              </a:rPr>
              <a:t> </a:t>
            </a:r>
            <a:r>
              <a:rPr lang="en-US" b="0" i="0" dirty="0" err="1">
                <a:effectLst/>
                <a:latin typeface="Open Sans" panose="020B0606030504020204" pitchFamily="34" charset="0"/>
              </a:rPr>
              <a:t>yılında</a:t>
            </a:r>
            <a:r>
              <a:rPr lang="en-US" b="0" i="0" dirty="0">
                <a:effectLst/>
                <a:latin typeface="Open Sans" panose="020B0606030504020204" pitchFamily="34" charset="0"/>
              </a:rPr>
              <a:t> 7 </a:t>
            </a:r>
            <a:r>
              <a:rPr lang="en-US" b="0" i="0" dirty="0" err="1">
                <a:effectLst/>
                <a:latin typeface="Open Sans" panose="020B0606030504020204" pitchFamily="34" charset="0"/>
              </a:rPr>
              <a:t>Yüksek</a:t>
            </a:r>
            <a:r>
              <a:rPr lang="en-US" b="0" i="0" dirty="0">
                <a:effectLst/>
                <a:latin typeface="Open Sans" panose="020B0606030504020204" pitchFamily="34" charset="0"/>
              </a:rPr>
              <a:t> </a:t>
            </a:r>
            <a:r>
              <a:rPr lang="en-US" b="0" i="0" dirty="0" err="1">
                <a:effectLst/>
                <a:latin typeface="Open Sans" panose="020B0606030504020204" pitchFamily="34" charset="0"/>
              </a:rPr>
              <a:t>Lisans</a:t>
            </a:r>
            <a:r>
              <a:rPr lang="en-US" b="0" i="0" dirty="0">
                <a:effectLst/>
                <a:latin typeface="Open Sans" panose="020B0606030504020204" pitchFamily="34" charset="0"/>
              </a:rPr>
              <a:t> </a:t>
            </a:r>
            <a:r>
              <a:rPr lang="en-US" b="0" i="0" dirty="0" err="1">
                <a:effectLst/>
                <a:latin typeface="Open Sans" panose="020B0606030504020204" pitchFamily="34" charset="0"/>
              </a:rPr>
              <a:t>öğrencisiyle</a:t>
            </a:r>
            <a:r>
              <a:rPr lang="en-US" b="0" i="0" dirty="0">
                <a:effectLst/>
                <a:latin typeface="Open Sans" panose="020B0606030504020204" pitchFamily="34" charset="0"/>
              </a:rPr>
              <a:t> </a:t>
            </a:r>
            <a:r>
              <a:rPr lang="en-US" b="0" i="0" dirty="0" err="1">
                <a:effectLst/>
                <a:latin typeface="Open Sans" panose="020B0606030504020204" pitchFamily="34" charset="0"/>
              </a:rPr>
              <a:t>eğitim-öğretim</a:t>
            </a:r>
            <a:r>
              <a:rPr lang="en-US" b="0" i="0" dirty="0">
                <a:effectLst/>
                <a:latin typeface="Open Sans" panose="020B0606030504020204" pitchFamily="34" charset="0"/>
              </a:rPr>
              <a:t> </a:t>
            </a:r>
            <a:r>
              <a:rPr lang="en-US" b="0" i="0" dirty="0" err="1">
                <a:effectLst/>
                <a:latin typeface="Open Sans" panose="020B0606030504020204" pitchFamily="34" charset="0"/>
              </a:rPr>
              <a:t>faaliyetine</a:t>
            </a:r>
            <a:r>
              <a:rPr lang="en-US" b="0" i="0" dirty="0">
                <a:effectLst/>
                <a:latin typeface="Open Sans" panose="020B0606030504020204" pitchFamily="34" charset="0"/>
              </a:rPr>
              <a:t> </a:t>
            </a:r>
            <a:r>
              <a:rPr lang="en-US" b="0" i="0" dirty="0" err="1">
                <a:effectLst/>
                <a:latin typeface="Open Sans" panose="020B0606030504020204" pitchFamily="34" charset="0"/>
              </a:rPr>
              <a:t>başlamış</a:t>
            </a:r>
            <a:r>
              <a:rPr lang="en-US" b="0" i="0" dirty="0">
                <a:effectLst/>
                <a:latin typeface="Open Sans" panose="020B0606030504020204" pitchFamily="34" charset="0"/>
              </a:rPr>
              <a:t> </a:t>
            </a:r>
            <a:r>
              <a:rPr lang="en-US" b="0" i="0" dirty="0" err="1">
                <a:effectLst/>
                <a:latin typeface="Open Sans" panose="020B0606030504020204" pitchFamily="34" charset="0"/>
              </a:rPr>
              <a:t>olup</a:t>
            </a:r>
            <a:r>
              <a:rPr lang="en-US" b="0" i="0" dirty="0">
                <a:effectLst/>
                <a:latin typeface="Open Sans" panose="020B0606030504020204" pitchFamily="34" charset="0"/>
              </a:rPr>
              <a:t>, </a:t>
            </a:r>
            <a:r>
              <a:rPr lang="en-US" b="0" i="0" dirty="0" err="1">
                <a:effectLst/>
                <a:latin typeface="Open Sans" panose="020B0606030504020204" pitchFamily="34" charset="0"/>
              </a:rPr>
              <a:t>halen</a:t>
            </a:r>
            <a:r>
              <a:rPr lang="en-US" b="0" i="0" dirty="0">
                <a:effectLst/>
                <a:latin typeface="Open Sans" panose="020B0606030504020204" pitchFamily="34" charset="0"/>
              </a:rPr>
              <a:t> </a:t>
            </a:r>
            <a:r>
              <a:rPr lang="en-US" b="0" i="0" dirty="0" err="1">
                <a:effectLst/>
                <a:latin typeface="Open Sans" panose="020B0606030504020204" pitchFamily="34" charset="0"/>
              </a:rPr>
              <a:t>Yüksek</a:t>
            </a:r>
            <a:r>
              <a:rPr lang="en-US" b="0" i="0" dirty="0">
                <a:effectLst/>
                <a:latin typeface="Open Sans" panose="020B0606030504020204" pitchFamily="34" charset="0"/>
              </a:rPr>
              <a:t> </a:t>
            </a:r>
            <a:r>
              <a:rPr lang="en-US" b="0" i="0" dirty="0" err="1">
                <a:effectLst/>
                <a:latin typeface="Open Sans" panose="020B0606030504020204" pitchFamily="34" charset="0"/>
              </a:rPr>
              <a:t>Lisans</a:t>
            </a:r>
            <a:r>
              <a:rPr lang="en-US" b="0" i="0" dirty="0">
                <a:effectLst/>
                <a:latin typeface="Open Sans" panose="020B0606030504020204" pitchFamily="34" charset="0"/>
              </a:rPr>
              <a:t> </a:t>
            </a:r>
            <a:r>
              <a:rPr lang="en-US" b="0" i="0" dirty="0" err="1">
                <a:effectLst/>
                <a:latin typeface="Open Sans" panose="020B0606030504020204" pitchFamily="34" charset="0"/>
              </a:rPr>
              <a:t>eğitimine</a:t>
            </a:r>
            <a:r>
              <a:rPr lang="en-US" b="0" i="0" dirty="0">
                <a:effectLst/>
                <a:latin typeface="Open Sans" panose="020B0606030504020204" pitchFamily="34" charset="0"/>
              </a:rPr>
              <a:t> </a:t>
            </a:r>
            <a:r>
              <a:rPr lang="en-US" b="0" i="0" dirty="0" err="1">
                <a:effectLst/>
                <a:latin typeface="Open Sans" panose="020B0606030504020204" pitchFamily="34" charset="0"/>
              </a:rPr>
              <a:t>devam</a:t>
            </a:r>
            <a:r>
              <a:rPr lang="en-US" b="0" i="0" dirty="0">
                <a:effectLst/>
                <a:latin typeface="Open Sans" panose="020B0606030504020204" pitchFamily="34" charset="0"/>
              </a:rPr>
              <a:t> </a:t>
            </a:r>
            <a:r>
              <a:rPr lang="en-US" b="0" i="0" dirty="0" err="1">
                <a:effectLst/>
                <a:latin typeface="Open Sans" panose="020B0606030504020204" pitchFamily="34" charset="0"/>
              </a:rPr>
              <a:t>etmektedir</a:t>
            </a:r>
            <a:r>
              <a:rPr lang="en-US" b="0" i="0" dirty="0">
                <a:effectLst/>
                <a:latin typeface="Open Sans" panose="020B0606030504020204" pitchFamily="34" charset="0"/>
              </a:rPr>
              <a:t>. </a:t>
            </a:r>
          </a:p>
          <a:p>
            <a:pPr algn="just"/>
            <a:r>
              <a:rPr lang="en-US" b="0" i="0" dirty="0">
                <a:effectLst/>
                <a:latin typeface="Open Sans" panose="020B0606030504020204" pitchFamily="34" charset="0"/>
              </a:rPr>
              <a:t>2011 </a:t>
            </a:r>
            <a:r>
              <a:rPr lang="en-US" b="0" i="0" dirty="0" err="1">
                <a:effectLst/>
                <a:latin typeface="Open Sans" panose="020B0606030504020204" pitchFamily="34" charset="0"/>
              </a:rPr>
              <a:t>yılında</a:t>
            </a:r>
            <a:r>
              <a:rPr lang="en-US" b="0" i="0" dirty="0">
                <a:effectLst/>
                <a:latin typeface="Open Sans" panose="020B0606030504020204" pitchFamily="34" charset="0"/>
              </a:rPr>
              <a:t>  </a:t>
            </a:r>
            <a:r>
              <a:rPr lang="en-US" b="0" i="0" dirty="0" err="1">
                <a:effectLst/>
                <a:latin typeface="Open Sans" panose="020B0606030504020204" pitchFamily="34" charset="0"/>
              </a:rPr>
              <a:t>Pamukkale</a:t>
            </a:r>
            <a:r>
              <a:rPr lang="en-US" b="0" i="0" dirty="0">
                <a:effectLst/>
                <a:latin typeface="Open Sans" panose="020B0606030504020204" pitchFamily="34" charset="0"/>
              </a:rPr>
              <a:t> </a:t>
            </a:r>
            <a:r>
              <a:rPr lang="en-US" b="0" i="0" dirty="0" err="1">
                <a:effectLst/>
                <a:latin typeface="Open Sans" panose="020B0606030504020204" pitchFamily="34" charset="0"/>
              </a:rPr>
              <a:t>Üniversitesi</a:t>
            </a:r>
            <a:r>
              <a:rPr lang="en-US" b="0" i="0" dirty="0">
                <a:effectLst/>
                <a:latin typeface="Open Sans" panose="020B0606030504020204" pitchFamily="34" charset="0"/>
              </a:rPr>
              <a:t> </a:t>
            </a:r>
            <a:r>
              <a:rPr lang="en-US" b="0" i="0" dirty="0" err="1">
                <a:effectLst/>
                <a:latin typeface="Open Sans" panose="020B0606030504020204" pitchFamily="34" charset="0"/>
              </a:rPr>
              <a:t>Felsefe</a:t>
            </a:r>
            <a:r>
              <a:rPr lang="en-US" b="0" i="0" dirty="0">
                <a:effectLst/>
                <a:latin typeface="Open Sans" panose="020B0606030504020204" pitchFamily="34" charset="0"/>
              </a:rPr>
              <a:t> </a:t>
            </a:r>
            <a:r>
              <a:rPr lang="en-US" b="0" i="0" dirty="0" err="1">
                <a:effectLst/>
                <a:latin typeface="Open Sans" panose="020B0606030504020204" pitchFamily="34" charset="0"/>
              </a:rPr>
              <a:t>Bölümü</a:t>
            </a:r>
            <a:r>
              <a:rPr lang="en-US" b="0" i="0" dirty="0">
                <a:effectLst/>
                <a:latin typeface="Open Sans" panose="020B0606030504020204" pitchFamily="34" charset="0"/>
              </a:rPr>
              <a:t> </a:t>
            </a:r>
            <a:r>
              <a:rPr lang="en-US" b="0" i="0" dirty="0" err="1">
                <a:effectLst/>
                <a:latin typeface="Open Sans" panose="020B0606030504020204" pitchFamily="34" charset="0"/>
              </a:rPr>
              <a:t>ile</a:t>
            </a:r>
            <a:r>
              <a:rPr lang="en-US" b="0" i="0" dirty="0">
                <a:effectLst/>
                <a:latin typeface="Open Sans" panose="020B0606030504020204" pitchFamily="34" charset="0"/>
              </a:rPr>
              <a:t> </a:t>
            </a:r>
            <a:r>
              <a:rPr lang="en-US" b="0" i="0" dirty="0" err="1">
                <a:effectLst/>
                <a:latin typeface="Open Sans" panose="020B0606030504020204" pitchFamily="34" charset="0"/>
              </a:rPr>
              <a:t>ortak</a:t>
            </a:r>
            <a:r>
              <a:rPr lang="en-US" b="0" i="0" dirty="0">
                <a:effectLst/>
                <a:latin typeface="Open Sans" panose="020B0606030504020204" pitchFamily="34" charset="0"/>
              </a:rPr>
              <a:t> </a:t>
            </a:r>
            <a:r>
              <a:rPr lang="en-US" b="0" i="0" dirty="0" err="1">
                <a:effectLst/>
                <a:latin typeface="Open Sans" panose="020B0606030504020204" pitchFamily="34" charset="0"/>
              </a:rPr>
              <a:t>doktora</a:t>
            </a:r>
            <a:r>
              <a:rPr lang="en-US" b="0" i="0" dirty="0">
                <a:effectLst/>
                <a:latin typeface="Open Sans" panose="020B0606030504020204" pitchFamily="34" charset="0"/>
              </a:rPr>
              <a:t> </a:t>
            </a:r>
            <a:r>
              <a:rPr lang="en-US" b="0" i="0" dirty="0" err="1">
                <a:effectLst/>
                <a:latin typeface="Open Sans" panose="020B0606030504020204" pitchFamily="34" charset="0"/>
              </a:rPr>
              <a:t>programı</a:t>
            </a:r>
            <a:r>
              <a:rPr lang="en-US" b="0" i="0" dirty="0">
                <a:effectLst/>
                <a:latin typeface="Open Sans" panose="020B0606030504020204" pitchFamily="34" charset="0"/>
              </a:rPr>
              <a:t> </a:t>
            </a:r>
            <a:r>
              <a:rPr lang="en-US" b="0" i="0" dirty="0" err="1">
                <a:effectLst/>
                <a:latin typeface="Open Sans" panose="020B0606030504020204" pitchFamily="34" charset="0"/>
              </a:rPr>
              <a:t>bulunan</a:t>
            </a:r>
            <a:r>
              <a:rPr lang="en-US" b="0" i="0" dirty="0">
                <a:effectLst/>
                <a:latin typeface="Open Sans" panose="020B0606030504020204" pitchFamily="34" charset="0"/>
              </a:rPr>
              <a:t> </a:t>
            </a:r>
            <a:r>
              <a:rPr lang="en-US" b="0" i="0" dirty="0" err="1">
                <a:effectLst/>
                <a:latin typeface="Open Sans" panose="020B0606030504020204" pitchFamily="34" charset="0"/>
              </a:rPr>
              <a:t>bölüm</a:t>
            </a:r>
            <a:r>
              <a:rPr lang="en-US" b="0" i="0" dirty="0">
                <a:effectLst/>
                <a:latin typeface="Open Sans" panose="020B0606030504020204" pitchFamily="34" charset="0"/>
              </a:rPr>
              <a:t>, 2022 </a:t>
            </a:r>
            <a:r>
              <a:rPr lang="en-US" b="0" i="0" dirty="0" err="1">
                <a:effectLst/>
                <a:latin typeface="Open Sans" panose="020B0606030504020204" pitchFamily="34" charset="0"/>
              </a:rPr>
              <a:t>yılında</a:t>
            </a:r>
            <a:r>
              <a:rPr lang="en-US" b="0" i="0" dirty="0">
                <a:effectLst/>
                <a:latin typeface="Open Sans" panose="020B0606030504020204" pitchFamily="34" charset="0"/>
              </a:rPr>
              <a:t> </a:t>
            </a:r>
            <a:r>
              <a:rPr lang="en-US" b="0" i="0" dirty="0" err="1">
                <a:effectLst/>
                <a:latin typeface="Open Sans" panose="020B0606030504020204" pitchFamily="34" charset="0"/>
              </a:rPr>
              <a:t>kendi</a:t>
            </a:r>
            <a:r>
              <a:rPr lang="en-US" b="0" i="0" dirty="0">
                <a:effectLst/>
                <a:latin typeface="Open Sans" panose="020B0606030504020204" pitchFamily="34" charset="0"/>
              </a:rPr>
              <a:t> </a:t>
            </a:r>
            <a:r>
              <a:rPr lang="en-US" b="0" i="0" dirty="0" err="1">
                <a:effectLst/>
                <a:latin typeface="Open Sans" panose="020B0606030504020204" pitchFamily="34" charset="0"/>
              </a:rPr>
              <a:t>doktora</a:t>
            </a:r>
            <a:r>
              <a:rPr lang="en-US" b="0" i="0" dirty="0">
                <a:effectLst/>
                <a:latin typeface="Open Sans" panose="020B0606030504020204" pitchFamily="34" charset="0"/>
              </a:rPr>
              <a:t> </a:t>
            </a:r>
            <a:r>
              <a:rPr lang="en-US" b="0" i="0" dirty="0" err="1">
                <a:effectLst/>
                <a:latin typeface="Open Sans" panose="020B0606030504020204" pitchFamily="34" charset="0"/>
              </a:rPr>
              <a:t>programını</a:t>
            </a:r>
            <a:r>
              <a:rPr lang="en-US" b="0" i="0" dirty="0">
                <a:effectLst/>
                <a:latin typeface="Open Sans" panose="020B0606030504020204" pitchFamily="34" charset="0"/>
              </a:rPr>
              <a:t> </a:t>
            </a:r>
            <a:r>
              <a:rPr lang="en-US" b="0" i="0" dirty="0" err="1">
                <a:effectLst/>
                <a:latin typeface="Open Sans" panose="020B0606030504020204" pitchFamily="34" charset="0"/>
              </a:rPr>
              <a:t>açarak</a:t>
            </a:r>
            <a:r>
              <a:rPr lang="en-US" b="0" i="0" dirty="0">
                <a:effectLst/>
                <a:latin typeface="Open Sans" panose="020B0606030504020204" pitchFamily="34" charset="0"/>
              </a:rPr>
              <a:t> </a:t>
            </a:r>
            <a:r>
              <a:rPr lang="en-US" b="0" i="0" dirty="0" err="1">
                <a:effectLst/>
                <a:latin typeface="Open Sans" panose="020B0606030504020204" pitchFamily="34" charset="0"/>
              </a:rPr>
              <a:t>eğitim-öğretime</a:t>
            </a:r>
            <a:r>
              <a:rPr lang="en-US" b="0" i="0" dirty="0">
                <a:effectLst/>
                <a:latin typeface="Open Sans" panose="020B0606030504020204" pitchFamily="34" charset="0"/>
              </a:rPr>
              <a:t> </a:t>
            </a:r>
            <a:r>
              <a:rPr lang="en-US" b="0" i="0" dirty="0" err="1">
                <a:effectLst/>
                <a:latin typeface="Open Sans" panose="020B0606030504020204" pitchFamily="34" charset="0"/>
              </a:rPr>
              <a:t>devam</a:t>
            </a:r>
            <a:r>
              <a:rPr lang="en-US" b="0" i="0" dirty="0">
                <a:effectLst/>
                <a:latin typeface="Open Sans" panose="020B0606030504020204" pitchFamily="34" charset="0"/>
              </a:rPr>
              <a:t> </a:t>
            </a:r>
            <a:r>
              <a:rPr lang="en-US" b="0" i="0" dirty="0" err="1">
                <a:effectLst/>
                <a:latin typeface="Open Sans" panose="020B0606030504020204" pitchFamily="34" charset="0"/>
              </a:rPr>
              <a:t>etmektedir</a:t>
            </a:r>
            <a:r>
              <a:rPr lang="en-US" b="0" i="0" dirty="0">
                <a:effectLst/>
                <a:latin typeface="Open Sans" panose="020B0606030504020204" pitchFamily="34" charset="0"/>
              </a:rPr>
              <a:t>.</a:t>
            </a:r>
          </a:p>
          <a:p>
            <a:pPr algn="just"/>
            <a:r>
              <a:rPr lang="en-US" dirty="0" err="1">
                <a:latin typeface="Open Sans" panose="020B0606030504020204" pitchFamily="34" charset="0"/>
              </a:rPr>
              <a:t>ProgramDA</a:t>
            </a:r>
            <a:r>
              <a:rPr lang="en-US" dirty="0">
                <a:latin typeface="Open Sans" panose="020B0606030504020204" pitchFamily="34" charset="0"/>
              </a:rPr>
              <a:t> YAN DAL VE ÇİFT ANA DAL PROGRAMLARI AKTİF OLARAK BULUNMAKTADIR.</a:t>
            </a:r>
          </a:p>
          <a:p>
            <a:pPr algn="just"/>
            <a:r>
              <a:rPr lang="en-US" b="0" i="0" dirty="0" err="1">
                <a:effectLst/>
                <a:latin typeface="Open Sans" panose="020B0606030504020204" pitchFamily="34" charset="0"/>
              </a:rPr>
              <a:t>Programın</a:t>
            </a:r>
            <a:r>
              <a:rPr lang="en-US" b="0" i="0" dirty="0">
                <a:effectLst/>
                <a:latin typeface="Open Sans" panose="020B0606030504020204" pitchFamily="34" charset="0"/>
              </a:rPr>
              <a:t> </a:t>
            </a:r>
            <a:r>
              <a:rPr lang="en-US" b="0" i="0" dirty="0" err="1">
                <a:effectLst/>
                <a:latin typeface="Open Sans" panose="020B0606030504020204" pitchFamily="34" charset="0"/>
              </a:rPr>
              <a:t>başarıyla</a:t>
            </a:r>
            <a:r>
              <a:rPr lang="en-US" b="0" i="0" dirty="0">
                <a:effectLst/>
                <a:latin typeface="Open Sans" panose="020B0606030504020204" pitchFamily="34" charset="0"/>
              </a:rPr>
              <a:t> </a:t>
            </a:r>
            <a:r>
              <a:rPr lang="en-US" b="0" i="0" dirty="0" err="1">
                <a:effectLst/>
                <a:latin typeface="Open Sans" panose="020B0606030504020204" pitchFamily="34" charset="0"/>
              </a:rPr>
              <a:t>tamamlanabilmesi</a:t>
            </a:r>
            <a:r>
              <a:rPr lang="en-US" b="0" i="0" dirty="0">
                <a:effectLst/>
                <a:latin typeface="Open Sans" panose="020B0606030504020204" pitchFamily="34" charset="0"/>
              </a:rPr>
              <a:t> </a:t>
            </a:r>
            <a:r>
              <a:rPr lang="en-US" b="0" i="0" dirty="0" err="1">
                <a:effectLst/>
                <a:latin typeface="Open Sans" panose="020B0606030504020204" pitchFamily="34" charset="0"/>
              </a:rPr>
              <a:t>için</a:t>
            </a:r>
            <a:r>
              <a:rPr lang="en-US" b="0" i="0" dirty="0">
                <a:effectLst/>
                <a:latin typeface="Open Sans" panose="020B0606030504020204" pitchFamily="34" charset="0"/>
              </a:rPr>
              <a:t> </a:t>
            </a:r>
            <a:r>
              <a:rPr lang="en-US" b="0" i="0" dirty="0" err="1">
                <a:effectLst/>
                <a:latin typeface="Open Sans" panose="020B0606030504020204" pitchFamily="34" charset="0"/>
              </a:rPr>
              <a:t>bitirme</a:t>
            </a:r>
            <a:r>
              <a:rPr lang="en-US" b="0" i="0" dirty="0">
                <a:effectLst/>
                <a:latin typeface="Open Sans" panose="020B0606030504020204" pitchFamily="34" charset="0"/>
              </a:rPr>
              <a:t> </a:t>
            </a:r>
            <a:r>
              <a:rPr lang="en-US" b="0" i="0" dirty="0" err="1">
                <a:effectLst/>
                <a:latin typeface="Open Sans" panose="020B0606030504020204" pitchFamily="34" charset="0"/>
              </a:rPr>
              <a:t>tezi</a:t>
            </a:r>
            <a:r>
              <a:rPr lang="en-US" b="0" i="0" dirty="0">
                <a:effectLst/>
                <a:latin typeface="Open Sans" panose="020B0606030504020204" pitchFamily="34" charset="0"/>
              </a:rPr>
              <a:t> </a:t>
            </a:r>
            <a:r>
              <a:rPr lang="en-US" b="0" i="0" dirty="0" err="1">
                <a:effectLst/>
                <a:latin typeface="Open Sans" panose="020B0606030504020204" pitchFamily="34" charset="0"/>
              </a:rPr>
              <a:t>zorunlu</a:t>
            </a:r>
            <a:r>
              <a:rPr lang="en-US" b="0" i="0" dirty="0">
                <a:effectLst/>
                <a:latin typeface="Open Sans" panose="020B0606030504020204" pitchFamily="34" charset="0"/>
              </a:rPr>
              <a:t> </a:t>
            </a:r>
            <a:r>
              <a:rPr lang="en-US" b="0" i="0" dirty="0" err="1">
                <a:effectLst/>
                <a:latin typeface="Open Sans" panose="020B0606030504020204" pitchFamily="34" charset="0"/>
              </a:rPr>
              <a:t>dersler</a:t>
            </a:r>
            <a:r>
              <a:rPr lang="en-US" b="0" i="0" dirty="0">
                <a:effectLst/>
                <a:latin typeface="Open Sans" panose="020B0606030504020204" pitchFamily="34" charset="0"/>
              </a:rPr>
              <a:t> </a:t>
            </a:r>
            <a:r>
              <a:rPr lang="en-US" b="0" i="0" dirty="0" err="1">
                <a:effectLst/>
                <a:latin typeface="Open Sans" panose="020B0606030504020204" pitchFamily="34" charset="0"/>
              </a:rPr>
              <a:t>kategorisınde</a:t>
            </a:r>
            <a:r>
              <a:rPr lang="en-US" b="0" i="0" dirty="0">
                <a:effectLst/>
                <a:latin typeface="Open Sans" panose="020B0606030504020204" pitchFamily="34" charset="0"/>
              </a:rPr>
              <a:t> </a:t>
            </a:r>
            <a:r>
              <a:rPr lang="en-US" b="0" i="0" dirty="0" err="1">
                <a:effectLst/>
                <a:latin typeface="Open Sans" panose="020B0606030504020204" pitchFamily="34" charset="0"/>
              </a:rPr>
              <a:t>yer</a:t>
            </a:r>
            <a:r>
              <a:rPr lang="en-US" b="0" i="0" dirty="0">
                <a:effectLst/>
                <a:latin typeface="Open Sans" panose="020B0606030504020204" pitchFamily="34" charset="0"/>
              </a:rPr>
              <a:t> </a:t>
            </a:r>
            <a:r>
              <a:rPr lang="en-US" b="0" i="0" dirty="0" err="1">
                <a:effectLst/>
                <a:latin typeface="Open Sans" panose="020B0606030504020204" pitchFamily="34" charset="0"/>
              </a:rPr>
              <a:t>almakta</a:t>
            </a:r>
            <a:r>
              <a:rPr lang="en-US" b="0" i="0" dirty="0">
                <a:effectLst/>
                <a:latin typeface="Open Sans" panose="020B0606030504020204" pitchFamily="34" charset="0"/>
              </a:rPr>
              <a:t> </a:t>
            </a:r>
            <a:r>
              <a:rPr lang="en-US" b="0" i="0" dirty="0" err="1">
                <a:effectLst/>
                <a:latin typeface="Open Sans" panose="020B0606030504020204" pitchFamily="34" charset="0"/>
              </a:rPr>
              <a:t>ve</a:t>
            </a:r>
            <a:r>
              <a:rPr lang="en-US" b="0" i="0" dirty="0">
                <a:effectLst/>
                <a:latin typeface="Open Sans" panose="020B0606030504020204" pitchFamily="34" charset="0"/>
              </a:rPr>
              <a:t> </a:t>
            </a:r>
            <a:r>
              <a:rPr lang="en-US" b="0" i="0" dirty="0" err="1">
                <a:effectLst/>
                <a:latin typeface="Open Sans" panose="020B0606030504020204" pitchFamily="34" charset="0"/>
              </a:rPr>
              <a:t>alanın</a:t>
            </a:r>
            <a:r>
              <a:rPr lang="en-US" b="0" i="0" dirty="0">
                <a:effectLst/>
                <a:latin typeface="Open Sans" panose="020B0606030504020204" pitchFamily="34" charset="0"/>
              </a:rPr>
              <a:t> </a:t>
            </a:r>
            <a:r>
              <a:rPr lang="en-US" b="0" i="0" dirty="0" err="1">
                <a:effectLst/>
                <a:latin typeface="Open Sans" panose="020B0606030504020204" pitchFamily="34" charset="0"/>
              </a:rPr>
              <a:t>teori</a:t>
            </a:r>
            <a:r>
              <a:rPr lang="en-US" dirty="0" err="1">
                <a:latin typeface="Open Sans" panose="020B0606030504020204" pitchFamily="34" charset="0"/>
              </a:rPr>
              <a:t>k</a:t>
            </a:r>
            <a:r>
              <a:rPr lang="en-US" dirty="0">
                <a:latin typeface="Open Sans" panose="020B0606030504020204" pitchFamily="34" charset="0"/>
              </a:rPr>
              <a:t> </a:t>
            </a:r>
            <a:r>
              <a:rPr lang="en-US" dirty="0" err="1">
                <a:latin typeface="Open Sans" panose="020B0606030504020204" pitchFamily="34" charset="0"/>
              </a:rPr>
              <a:t>bilgisi</a:t>
            </a:r>
            <a:r>
              <a:rPr lang="en-US" dirty="0">
                <a:latin typeface="Open Sans" panose="020B0606030504020204" pitchFamily="34" charset="0"/>
              </a:rPr>
              <a:t> </a:t>
            </a:r>
            <a:r>
              <a:rPr lang="en-US" dirty="0" err="1">
                <a:latin typeface="Open Sans" panose="020B0606030504020204" pitchFamily="34" charset="0"/>
              </a:rPr>
              <a:t>uygulamalı</a:t>
            </a:r>
            <a:r>
              <a:rPr lang="en-US" dirty="0">
                <a:latin typeface="Open Sans" panose="020B0606030504020204" pitchFamily="34" charset="0"/>
              </a:rPr>
              <a:t> </a:t>
            </a:r>
            <a:r>
              <a:rPr lang="en-US" dirty="0" err="1">
                <a:latin typeface="Open Sans" panose="020B0606030504020204" pitchFamily="34" charset="0"/>
              </a:rPr>
              <a:t>olarak</a:t>
            </a:r>
            <a:r>
              <a:rPr lang="en-US" dirty="0">
                <a:latin typeface="Open Sans" panose="020B0606030504020204" pitchFamily="34" charset="0"/>
              </a:rPr>
              <a:t> </a:t>
            </a:r>
            <a:r>
              <a:rPr lang="en-US" dirty="0" err="1">
                <a:latin typeface="Open Sans" panose="020B0606030504020204" pitchFamily="34" charset="0"/>
              </a:rPr>
              <a:t>işlenmektedir</a:t>
            </a:r>
            <a:r>
              <a:rPr lang="en-US" dirty="0">
                <a:latin typeface="Open Sans" panose="020B0606030504020204" pitchFamily="34" charset="0"/>
              </a:rPr>
              <a:t>.</a:t>
            </a:r>
            <a:endParaRPr lang="en-US" b="0" i="0" dirty="0">
              <a:effectLst/>
              <a:latin typeface="Open Sans" panose="020B0606030504020204" pitchFamily="34" charset="0"/>
            </a:endParaRPr>
          </a:p>
          <a:p>
            <a:pPr algn="just"/>
            <a:endParaRPr lang="en-TR" dirty="0"/>
          </a:p>
          <a:p>
            <a:pPr algn="just"/>
            <a:endParaRPr lang="en-TR" dirty="0"/>
          </a:p>
        </p:txBody>
      </p:sp>
      <p:pic>
        <p:nvPicPr>
          <p:cNvPr id="7" name="Picture 6">
            <a:extLst>
              <a:ext uri="{FF2B5EF4-FFF2-40B4-BE49-F238E27FC236}">
                <a16:creationId xmlns:a16="http://schemas.microsoft.com/office/drawing/2014/main" id="{CB9D8939-48EB-1E40-80F8-2A1B8F7E04FD}"/>
              </a:ext>
            </a:extLst>
          </p:cNvPr>
          <p:cNvPicPr>
            <a:picLocks noChangeAspect="1"/>
          </p:cNvPicPr>
          <p:nvPr/>
        </p:nvPicPr>
        <p:blipFill>
          <a:blip r:embed="rId2"/>
          <a:stretch>
            <a:fillRect/>
          </a:stretch>
        </p:blipFill>
        <p:spPr>
          <a:xfrm>
            <a:off x="0" y="1015409"/>
            <a:ext cx="2823410" cy="4827181"/>
          </a:xfrm>
          <a:prstGeom prst="rect">
            <a:avLst/>
          </a:prstGeom>
        </p:spPr>
      </p:pic>
    </p:spTree>
    <p:extLst>
      <p:ext uri="{BB962C8B-B14F-4D97-AF65-F5344CB8AC3E}">
        <p14:creationId xmlns:p14="http://schemas.microsoft.com/office/powerpoint/2010/main" val="41634110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accent4">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638775-3A19-704F-A925-CD921CA4AB87}"/>
              </a:ext>
            </a:extLst>
          </p:cNvPr>
          <p:cNvSpPr>
            <a:spLocks noGrp="1"/>
          </p:cNvSpPr>
          <p:nvPr>
            <p:ph idx="1"/>
          </p:nvPr>
        </p:nvSpPr>
        <p:spPr>
          <a:xfrm>
            <a:off x="2823410" y="1"/>
            <a:ext cx="9368590" cy="6698512"/>
          </a:xfrm>
        </p:spPr>
        <p:txBody>
          <a:bodyPr>
            <a:normAutofit/>
          </a:bodyPr>
          <a:lstStyle/>
          <a:p>
            <a:pPr algn="just"/>
            <a:endParaRPr lang="en-US" b="0" i="0" dirty="0">
              <a:effectLst/>
              <a:latin typeface="Times New Roman" panose="02020603050405020304" pitchFamily="18" charset="0"/>
              <a:cs typeface="Times New Roman" panose="02020603050405020304" pitchFamily="18" charset="0"/>
            </a:endParaRPr>
          </a:p>
          <a:p>
            <a:pPr algn="just"/>
            <a:endParaRPr lang="en-US" b="0" i="0" dirty="0">
              <a:effectLst/>
              <a:latin typeface="Times New Roman" panose="02020603050405020304" pitchFamily="18" charset="0"/>
              <a:cs typeface="Times New Roman" panose="02020603050405020304" pitchFamily="18" charset="0"/>
            </a:endParaRPr>
          </a:p>
          <a:p>
            <a:pPr algn="just"/>
            <a:r>
              <a:rPr lang="en-US" b="0" i="0" dirty="0" err="1">
                <a:effectLst/>
                <a:latin typeface="Times New Roman" panose="02020603050405020304" pitchFamily="18" charset="0"/>
                <a:cs typeface="Times New Roman" panose="02020603050405020304" pitchFamily="18" charset="0"/>
              </a:rPr>
              <a:t>Sistematik</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Felsefe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ve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Mantık</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Felsefe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Tarihi</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Türk</a:t>
            </a:r>
            <a:r>
              <a:rPr lang="en-US" b="0" i="0" dirty="0">
                <a:effectLst/>
                <a:latin typeface="Times New Roman" panose="02020603050405020304" pitchFamily="18" charset="0"/>
                <a:cs typeface="Times New Roman" panose="02020603050405020304" pitchFamily="18" charset="0"/>
              </a:rPr>
              <a:t> İslam </a:t>
            </a:r>
            <a:r>
              <a:rPr lang="en-US" b="0" i="0" dirty="0" err="1">
                <a:effectLst/>
                <a:latin typeface="Times New Roman" panose="02020603050405020304" pitchFamily="18" charset="0"/>
                <a:cs typeface="Times New Roman" panose="02020603050405020304" pitchFamily="18" charset="0"/>
              </a:rPr>
              <a:t>Düşünce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Tarihi</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ve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Bilim</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Tarihi</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olmak</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üzere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toplam</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dört</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Bilim</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Dalı</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bulunmakta</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olup</a:t>
            </a:r>
            <a:r>
              <a:rPr lang="en-US" b="0" i="0" dirty="0">
                <a:effectLst/>
                <a:latin typeface="Times New Roman" panose="02020603050405020304" pitchFamily="18" charset="0"/>
                <a:cs typeface="Times New Roman" panose="02020603050405020304" pitchFamily="18" charset="0"/>
              </a:rPr>
              <a:t>, </a:t>
            </a:r>
            <a:r>
              <a:rPr lang="tr-TR" dirty="0">
                <a:solidFill>
                  <a:srgbClr val="333333"/>
                </a:solidFill>
                <a:latin typeface="Times New Roman" panose="02020603050405020304" pitchFamily="18" charset="0"/>
                <a:cs typeface="Times New Roman" panose="02020603050405020304" pitchFamily="18" charset="0"/>
              </a:rPr>
              <a:t>her biri alanlarında yetkin 8 öğretim üyesi ve 3 öğretim elemanı bulunmaktadır. </a:t>
            </a:r>
            <a:r>
              <a:rPr lang="en-US" b="0" i="0" dirty="0" err="1">
                <a:effectLst/>
                <a:latin typeface="Times New Roman" panose="02020603050405020304" pitchFamily="18" charset="0"/>
                <a:cs typeface="Times New Roman" panose="02020603050405020304" pitchFamily="18" charset="0"/>
              </a:rPr>
              <a:t>öğretim</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üyeleri</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nicelik</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ve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nitelik</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bakımından</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yeterli</a:t>
            </a:r>
            <a:r>
              <a:rPr lang="en-US" b="0" i="0" dirty="0">
                <a:effectLst/>
                <a:latin typeface="Times New Roman" panose="02020603050405020304" pitchFamily="18" charset="0"/>
                <a:cs typeface="Times New Roman" panose="02020603050405020304" pitchFamily="18" charset="0"/>
              </a:rPr>
              <a:t> SAYIDA </a:t>
            </a:r>
            <a:r>
              <a:rPr lang="en-US" b="0" i="0" dirty="0" err="1">
                <a:effectLst/>
                <a:latin typeface="Times New Roman" panose="02020603050405020304" pitchFamily="18" charset="0"/>
                <a:cs typeface="Times New Roman" panose="02020603050405020304" pitchFamily="18" charset="0"/>
              </a:rPr>
              <a:t>ve</a:t>
            </a:r>
            <a:r>
              <a:rPr lang="en-US" b="0" i="0" dirty="0">
                <a:effectLst/>
                <a:latin typeface="Times New Roman" panose="02020603050405020304" pitchFamily="18" charset="0"/>
                <a:cs typeface="Times New Roman" panose="02020603050405020304" pitchFamily="18" charset="0"/>
              </a:rPr>
              <a:t> ALANLARINDA UZMANLAŞMIŞTIR. </a:t>
            </a:r>
          </a:p>
          <a:p>
            <a:pPr algn="just"/>
            <a:r>
              <a:rPr lang="en-US" b="0" i="0" dirty="0">
                <a:effectLst/>
                <a:latin typeface="Times New Roman" panose="02020603050405020304" pitchFamily="18" charset="0"/>
                <a:cs typeface="Times New Roman" panose="02020603050405020304" pitchFamily="18" charset="0"/>
              </a:rPr>
              <a:t>8 </a:t>
            </a:r>
            <a:r>
              <a:rPr lang="en-US" b="0" i="0" dirty="0" err="1">
                <a:effectLst/>
                <a:latin typeface="Times New Roman" panose="02020603050405020304" pitchFamily="18" charset="0"/>
                <a:cs typeface="Times New Roman" panose="02020603050405020304" pitchFamily="18" charset="0"/>
              </a:rPr>
              <a:t>öğretim</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üyesi</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ve</a:t>
            </a:r>
            <a:r>
              <a:rPr lang="en-US" b="0" i="0" dirty="0">
                <a:effectLst/>
                <a:latin typeface="Times New Roman" panose="02020603050405020304" pitchFamily="18" charset="0"/>
                <a:cs typeface="Times New Roman" panose="02020603050405020304" pitchFamily="18" charset="0"/>
              </a:rPr>
              <a:t> 3 </a:t>
            </a:r>
            <a:r>
              <a:rPr lang="en-US" b="0" i="0" dirty="0" err="1">
                <a:effectLst/>
                <a:latin typeface="Times New Roman" panose="02020603050405020304" pitchFamily="18" charset="0"/>
                <a:cs typeface="Times New Roman" panose="02020603050405020304" pitchFamily="18" charset="0"/>
              </a:rPr>
              <a:t>öğretim</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elemanı</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bulunan</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bölümün</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programında</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Felsefe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tarihinde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filozofların</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temel</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metinlerini</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okuma</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ve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temel</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kavramlarını</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belirleme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alanın</a:t>
            </a:r>
            <a:r>
              <a:rPr lang="en-US" b="0" i="0" dirty="0">
                <a:effectLst/>
                <a:latin typeface="Times New Roman" panose="02020603050405020304" pitchFamily="18" charset="0"/>
                <a:cs typeface="Times New Roman" panose="02020603050405020304" pitchFamily="18" charset="0"/>
              </a:rPr>
              <a:t> belli </a:t>
            </a:r>
            <a:r>
              <a:rPr lang="en-US" b="0" i="0" dirty="0" err="1">
                <a:effectLst/>
                <a:latin typeface="Times New Roman" panose="02020603050405020304" pitchFamily="18" charset="0"/>
                <a:cs typeface="Times New Roman" panose="02020603050405020304" pitchFamily="18" charset="0"/>
              </a:rPr>
              <a:t>başlı</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temel</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problemlerini</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kavrama</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yönelik</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derslerin</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yanı</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sıra</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diğer</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alanlardan</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ayırabilme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becerilerini</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geliştirmeye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yönelik</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uygulama</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dersleri</a:t>
            </a:r>
            <a:r>
              <a:rPr lang="en-US" b="0" i="0" dirty="0">
                <a:effectLst/>
                <a:latin typeface="Times New Roman" panose="02020603050405020304" pitchFamily="18" charset="0"/>
                <a:cs typeface="Times New Roman" panose="02020603050405020304" pitchFamily="18" charset="0"/>
              </a:rPr>
              <a:t> de </a:t>
            </a:r>
            <a:r>
              <a:rPr lang="en-US" b="0" i="0" dirty="0" err="1">
                <a:effectLst/>
                <a:latin typeface="Times New Roman" panose="02020603050405020304" pitchFamily="18" charset="0"/>
                <a:cs typeface="Times New Roman" panose="02020603050405020304" pitchFamily="18" charset="0"/>
              </a:rPr>
              <a:t>yer</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almaktadır</a:t>
            </a:r>
            <a:r>
              <a:rPr lang="en-US" b="0" i="0" dirty="0">
                <a:effectLst/>
                <a:latin typeface="Times New Roman" panose="02020603050405020304" pitchFamily="18" charset="0"/>
                <a:cs typeface="Times New Roman" panose="02020603050405020304" pitchFamily="18" charset="0"/>
              </a:rPr>
              <a:t>.</a:t>
            </a:r>
          </a:p>
          <a:p>
            <a:pPr algn="just"/>
            <a:endParaRPr lang="en-TR" dirty="0"/>
          </a:p>
          <a:p>
            <a:pPr algn="just"/>
            <a:endParaRPr lang="en-TR" dirty="0"/>
          </a:p>
        </p:txBody>
      </p:sp>
      <p:pic>
        <p:nvPicPr>
          <p:cNvPr id="7" name="Picture 6">
            <a:extLst>
              <a:ext uri="{FF2B5EF4-FFF2-40B4-BE49-F238E27FC236}">
                <a16:creationId xmlns:a16="http://schemas.microsoft.com/office/drawing/2014/main" id="{CB9D8939-48EB-1E40-80F8-2A1B8F7E04FD}"/>
              </a:ext>
            </a:extLst>
          </p:cNvPr>
          <p:cNvPicPr>
            <a:picLocks noChangeAspect="1"/>
          </p:cNvPicPr>
          <p:nvPr/>
        </p:nvPicPr>
        <p:blipFill>
          <a:blip r:embed="rId2"/>
          <a:stretch>
            <a:fillRect/>
          </a:stretch>
        </p:blipFill>
        <p:spPr>
          <a:xfrm>
            <a:off x="0" y="733647"/>
            <a:ext cx="2823410" cy="5231219"/>
          </a:xfrm>
          <a:prstGeom prst="rect">
            <a:avLst/>
          </a:prstGeom>
        </p:spPr>
      </p:pic>
    </p:spTree>
    <p:extLst>
      <p:ext uri="{BB962C8B-B14F-4D97-AF65-F5344CB8AC3E}">
        <p14:creationId xmlns:p14="http://schemas.microsoft.com/office/powerpoint/2010/main" val="38966512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8F0F6AA-A1EB-7844-BE14-C011E150AC60}"/>
              </a:ext>
            </a:extLst>
          </p:cNvPr>
          <p:cNvPicPr>
            <a:picLocks noGrp="1" noChangeAspect="1"/>
          </p:cNvPicPr>
          <p:nvPr>
            <p:ph idx="1"/>
          </p:nvPr>
        </p:nvPicPr>
        <p:blipFill>
          <a:blip r:embed="rId2"/>
          <a:stretch>
            <a:fillRect/>
          </a:stretch>
        </p:blipFill>
        <p:spPr>
          <a:xfrm>
            <a:off x="-536620" y="0"/>
            <a:ext cx="13265240" cy="7959144"/>
          </a:xfrm>
        </p:spPr>
      </p:pic>
    </p:spTree>
    <p:extLst>
      <p:ext uri="{BB962C8B-B14F-4D97-AF65-F5344CB8AC3E}">
        <p14:creationId xmlns:p14="http://schemas.microsoft.com/office/powerpoint/2010/main" val="2205830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E3C51-70FC-EE4B-8743-49DBA6B9F085}"/>
              </a:ext>
            </a:extLst>
          </p:cNvPr>
          <p:cNvSpPr>
            <a:spLocks noGrp="1"/>
          </p:cNvSpPr>
          <p:nvPr>
            <p:ph type="title"/>
          </p:nvPr>
        </p:nvSpPr>
        <p:spPr>
          <a:xfrm>
            <a:off x="913774" y="244550"/>
            <a:ext cx="10364451" cy="965272"/>
          </a:xfrm>
        </p:spPr>
        <p:txBody>
          <a:bodyPr/>
          <a:lstStyle/>
          <a:p>
            <a:r>
              <a:rPr lang="en-US" dirty="0">
                <a:solidFill>
                  <a:srgbClr val="7030A0"/>
                </a:solidFill>
              </a:rPr>
              <a:t>F</a:t>
            </a:r>
            <a:r>
              <a:rPr lang="en-TR" dirty="0">
                <a:solidFill>
                  <a:srgbClr val="7030A0"/>
                </a:solidFill>
              </a:rPr>
              <a:t>elsefe bölümü lısans eğıtımı</a:t>
            </a:r>
          </a:p>
        </p:txBody>
      </p:sp>
      <p:sp>
        <p:nvSpPr>
          <p:cNvPr id="3" name="Content Placeholder 2">
            <a:extLst>
              <a:ext uri="{FF2B5EF4-FFF2-40B4-BE49-F238E27FC236}">
                <a16:creationId xmlns:a16="http://schemas.microsoft.com/office/drawing/2014/main" id="{D0508770-61EE-D545-A558-A707CB4AF8CE}"/>
              </a:ext>
            </a:extLst>
          </p:cNvPr>
          <p:cNvSpPr>
            <a:spLocks noGrp="1"/>
          </p:cNvSpPr>
          <p:nvPr>
            <p:ph sz="quarter" idx="13"/>
          </p:nvPr>
        </p:nvSpPr>
        <p:spPr>
          <a:xfrm>
            <a:off x="1674055" y="1516487"/>
            <a:ext cx="9604170" cy="5096964"/>
          </a:xfrm>
        </p:spPr>
        <p:txBody>
          <a:bodyPr>
            <a:noAutofit/>
          </a:bodyPr>
          <a:lstStyle/>
          <a:p>
            <a:pPr algn="just"/>
            <a:r>
              <a:rPr lang="en-US" sz="1800" b="0" i="0" dirty="0" err="1">
                <a:solidFill>
                  <a:srgbClr val="333333"/>
                </a:solidFill>
                <a:effectLst/>
                <a:latin typeface="Times New Roman" panose="02020603050405020304" pitchFamily="18" charset="0"/>
                <a:cs typeface="Times New Roman" panose="02020603050405020304" pitchFamily="18" charset="0"/>
              </a:rPr>
              <a:t>Felsefe</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tarihinde</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filozofların</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temel</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metinlerini</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okuma</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ve</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temel</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kavramlarını</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belirleme</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alanın</a:t>
            </a:r>
            <a:r>
              <a:rPr lang="en-US" sz="1800" b="0" i="0" dirty="0">
                <a:solidFill>
                  <a:srgbClr val="333333"/>
                </a:solidFill>
                <a:effectLst/>
                <a:latin typeface="Times New Roman" panose="02020603050405020304" pitchFamily="18" charset="0"/>
                <a:cs typeface="Times New Roman" panose="02020603050405020304" pitchFamily="18" charset="0"/>
              </a:rPr>
              <a:t> belli </a:t>
            </a:r>
            <a:r>
              <a:rPr lang="en-US" sz="1800" b="0" i="0" dirty="0" err="1">
                <a:solidFill>
                  <a:srgbClr val="333333"/>
                </a:solidFill>
                <a:effectLst/>
                <a:latin typeface="Times New Roman" panose="02020603050405020304" pitchFamily="18" charset="0"/>
                <a:cs typeface="Times New Roman" panose="02020603050405020304" pitchFamily="18" charset="0"/>
              </a:rPr>
              <a:t>başlı</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temel</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problemlerini</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kavrama</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yönelik</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derslerr</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yer</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almaktadır</a:t>
            </a:r>
            <a:r>
              <a:rPr lang="en-US" sz="1800" b="0" i="0" dirty="0">
                <a:solidFill>
                  <a:srgbClr val="333333"/>
                </a:solidFill>
                <a:effectLst/>
                <a:latin typeface="Times New Roman" panose="02020603050405020304" pitchFamily="18" charset="0"/>
                <a:cs typeface="Times New Roman" panose="02020603050405020304" pitchFamily="18" charset="0"/>
              </a:rPr>
              <a:t>.</a:t>
            </a:r>
          </a:p>
          <a:p>
            <a:pPr algn="just"/>
            <a:r>
              <a:rPr lang="en-US" sz="1800" b="0" i="0" dirty="0" err="1">
                <a:solidFill>
                  <a:srgbClr val="333333"/>
                </a:solidFill>
                <a:effectLst/>
                <a:latin typeface="Times New Roman" panose="02020603050405020304" pitchFamily="18" charset="0"/>
                <a:cs typeface="Times New Roman" panose="02020603050405020304" pitchFamily="18" charset="0"/>
              </a:rPr>
              <a:t>Temel</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alan</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derslerinin</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yanı</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sıra</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kisısel</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becerilerini</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geliştirmeye</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yönelik</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dersler</a:t>
            </a:r>
            <a:r>
              <a:rPr lang="en-US" sz="1800" b="0" i="0" dirty="0">
                <a:solidFill>
                  <a:srgbClr val="333333"/>
                </a:solidFill>
                <a:effectLst/>
                <a:latin typeface="Times New Roman" panose="02020603050405020304" pitchFamily="18" charset="0"/>
                <a:cs typeface="Times New Roman" panose="02020603050405020304" pitchFamily="18" charset="0"/>
              </a:rPr>
              <a:t>  de </a:t>
            </a:r>
            <a:r>
              <a:rPr lang="en-US" sz="1800" b="0" i="0" dirty="0" err="1">
                <a:solidFill>
                  <a:srgbClr val="333333"/>
                </a:solidFill>
                <a:effectLst/>
                <a:latin typeface="Times New Roman" panose="02020603050405020304" pitchFamily="18" charset="0"/>
                <a:cs typeface="Times New Roman" panose="02020603050405020304" pitchFamily="18" charset="0"/>
              </a:rPr>
              <a:t>Lisans</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programında</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yer</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almaktadır</a:t>
            </a:r>
            <a:r>
              <a:rPr lang="en-US" sz="1800" b="0" i="0" dirty="0">
                <a:solidFill>
                  <a:srgbClr val="333333"/>
                </a:solidFill>
                <a:effectLst/>
                <a:latin typeface="Times New Roman" panose="02020603050405020304" pitchFamily="18" charset="0"/>
                <a:cs typeface="Times New Roman" panose="02020603050405020304" pitchFamily="18" charset="0"/>
              </a:rPr>
              <a:t>. </a:t>
            </a:r>
          </a:p>
          <a:p>
            <a:pPr algn="just"/>
            <a:r>
              <a:rPr lang="en-US" sz="1800" b="0" i="0" dirty="0">
                <a:solidFill>
                  <a:srgbClr val="333333"/>
                </a:solidFill>
                <a:effectLst/>
                <a:latin typeface="Times New Roman" panose="02020603050405020304" pitchFamily="18" charset="0"/>
                <a:cs typeface="Times New Roman" panose="02020603050405020304" pitchFamily="18" charset="0"/>
              </a:rPr>
              <a:t>Bu </a:t>
            </a:r>
            <a:r>
              <a:rPr lang="en-US" sz="1800" b="0" i="0" dirty="0" err="1">
                <a:solidFill>
                  <a:srgbClr val="333333"/>
                </a:solidFill>
                <a:effectLst/>
                <a:latin typeface="Times New Roman" panose="02020603050405020304" pitchFamily="18" charset="0"/>
                <a:cs typeface="Times New Roman" panose="02020603050405020304" pitchFamily="18" charset="0"/>
              </a:rPr>
              <a:t>bağlamda</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bölüm</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felsefe</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tarihi</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derslerinin</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yanı</a:t>
            </a:r>
            <a:r>
              <a:rPr lang="en-US" sz="1800" b="0" i="0" dirty="0">
                <a:solidFill>
                  <a:srgbClr val="333333"/>
                </a:solidFill>
                <a:effectLst/>
                <a:latin typeface="Times New Roman" panose="02020603050405020304" pitchFamily="18" charset="0"/>
                <a:cs typeface="Times New Roman" panose="02020603050405020304" pitchFamily="18" charset="0"/>
              </a:rPr>
              <a:t> </a:t>
            </a:r>
            <a:r>
              <a:rPr lang="en-US" sz="1800" b="0" i="0" dirty="0" err="1">
                <a:solidFill>
                  <a:srgbClr val="333333"/>
                </a:solidFill>
                <a:effectLst/>
                <a:latin typeface="Times New Roman" panose="02020603050405020304" pitchFamily="18" charset="0"/>
                <a:cs typeface="Times New Roman" panose="02020603050405020304" pitchFamily="18" charset="0"/>
              </a:rPr>
              <a:t>sıra</a:t>
            </a:r>
            <a:r>
              <a:rPr lang="en-US" sz="1800" b="0" i="0" dirty="0">
                <a:solidFill>
                  <a:srgbClr val="333333"/>
                </a:solidFill>
                <a:effectLst/>
                <a:latin typeface="Times New Roman" panose="02020603050405020304" pitchFamily="18" charset="0"/>
                <a:cs typeface="Times New Roman" panose="02020603050405020304" pitchFamily="18" charset="0"/>
              </a:rPr>
              <a:t>, </a:t>
            </a:r>
          </a:p>
          <a:p>
            <a:pPr lvl="1" algn="just"/>
            <a:r>
              <a:rPr lang="en-US" sz="1600" b="0" i="1" dirty="0" err="1">
                <a:solidFill>
                  <a:srgbClr val="333333"/>
                </a:solidFill>
                <a:effectLst/>
                <a:latin typeface="Times New Roman" panose="02020603050405020304" pitchFamily="18" charset="0"/>
                <a:cs typeface="Times New Roman" panose="02020603050405020304" pitchFamily="18" charset="0"/>
              </a:rPr>
              <a:t>Ontoloji</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Epistemoloji</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Etik</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Bilim</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Felsefesi</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Mantık</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Dil</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Felsefesi</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Siyaset</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Felsefesi</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Sanat</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Felsefesi</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etik</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İnsan</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Haklarıve</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Felsefe</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Bitirme</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1" dirty="0" err="1">
                <a:solidFill>
                  <a:srgbClr val="333333"/>
                </a:solidFill>
                <a:effectLst/>
                <a:latin typeface="Times New Roman" panose="02020603050405020304" pitchFamily="18" charset="0"/>
                <a:cs typeface="Times New Roman" panose="02020603050405020304" pitchFamily="18" charset="0"/>
              </a:rPr>
              <a:t>Çalışması</a:t>
            </a:r>
            <a:r>
              <a:rPr lang="en-US" sz="1600" b="0" i="1"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gibi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zorunlu</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derslerden</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ve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Eleştirel</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Düşünmeye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Giriş</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Mitoloji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ve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Sembolik</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Dil</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Klasik</a:t>
            </a:r>
            <a:r>
              <a:rPr lang="en-US" sz="1600" b="0" i="0" dirty="0">
                <a:solidFill>
                  <a:srgbClr val="333333"/>
                </a:solidFill>
                <a:effectLst/>
                <a:latin typeface="Times New Roman" panose="02020603050405020304" pitchFamily="18" charset="0"/>
                <a:cs typeface="Times New Roman" panose="02020603050405020304" pitchFamily="18" charset="0"/>
              </a:rPr>
              <a:t> Diller (</a:t>
            </a:r>
            <a:r>
              <a:rPr lang="en-US" sz="1600" b="0" i="0" dirty="0" err="1">
                <a:solidFill>
                  <a:srgbClr val="333333"/>
                </a:solidFill>
                <a:effectLst/>
                <a:latin typeface="Times New Roman" panose="02020603050405020304" pitchFamily="18" charset="0"/>
                <a:cs typeface="Times New Roman" panose="02020603050405020304" pitchFamily="18" charset="0"/>
              </a:rPr>
              <a:t>Eski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Yunanca</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ve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Latince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Özgürlük</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Sorunu</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Hukuk</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Felsefesi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Felsefi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Ekoloji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Zihin</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Felsefesi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Kamusal</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Alanda</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Uygulamalı</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Felsefe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Felsefede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Feminizm</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Kuramları</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Felsefede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Araştırmanın</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Özelliği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Meslek</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Etikleri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ve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Felsefi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Danışmanlık</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gibi</a:t>
            </a:r>
            <a:r>
              <a:rPr lang="en-US" sz="1600" b="0" i="0" dirty="0">
                <a:solidFill>
                  <a:srgbClr val="333333"/>
                </a:solidFill>
                <a:effectLst/>
                <a:latin typeface="Times New Roman" panose="02020603050405020304" pitchFamily="18" charset="0"/>
                <a:cs typeface="Times New Roman" panose="02020603050405020304" pitchFamily="18" charset="0"/>
              </a:rPr>
              <a:t> problem </a:t>
            </a:r>
            <a:r>
              <a:rPr lang="en-US" sz="1600" b="0" i="0" dirty="0" err="1">
                <a:solidFill>
                  <a:srgbClr val="333333"/>
                </a:solidFill>
                <a:effectLst/>
                <a:latin typeface="Times New Roman" panose="02020603050405020304" pitchFamily="18" charset="0"/>
                <a:cs typeface="Times New Roman" panose="02020603050405020304" pitchFamily="18" charset="0"/>
              </a:rPr>
              <a:t>görme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ve</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uygulama</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içerikli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seçmeli</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derslerden</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oluşan</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bir</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öğretim</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programına</a:t>
            </a:r>
            <a:r>
              <a:rPr lang="en-US" sz="1600" b="0" i="0" dirty="0">
                <a:solidFill>
                  <a:srgbClr val="333333"/>
                </a:solidFill>
                <a:effectLst/>
                <a:latin typeface="Times New Roman" panose="02020603050405020304" pitchFamily="18" charset="0"/>
                <a:cs typeface="Times New Roman" panose="02020603050405020304" pitchFamily="18" charset="0"/>
              </a:rPr>
              <a:t> </a:t>
            </a:r>
            <a:r>
              <a:rPr lang="en-US" sz="1600" b="0" i="0" dirty="0" err="1">
                <a:solidFill>
                  <a:srgbClr val="333333"/>
                </a:solidFill>
                <a:effectLst/>
                <a:latin typeface="Times New Roman" panose="02020603050405020304" pitchFamily="18" charset="0"/>
                <a:cs typeface="Times New Roman" panose="02020603050405020304" pitchFamily="18" charset="0"/>
              </a:rPr>
              <a:t>sahiptir</a:t>
            </a:r>
            <a:r>
              <a:rPr lang="en-US" sz="1600" b="0" i="0" dirty="0">
                <a:solidFill>
                  <a:srgbClr val="333333"/>
                </a:solidFill>
                <a:effectLst/>
                <a:latin typeface="Times New Roman" panose="02020603050405020304" pitchFamily="18" charset="0"/>
                <a:cs typeface="Times New Roman" panose="02020603050405020304" pitchFamily="18" charset="0"/>
              </a:rPr>
              <a:t>.</a:t>
            </a:r>
            <a:endParaRPr lang="en-TR" sz="16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411659F9-CAFD-8A45-9060-D27CD70452F3}"/>
              </a:ext>
            </a:extLst>
          </p:cNvPr>
          <p:cNvPicPr>
            <a:picLocks noChangeAspect="1"/>
          </p:cNvPicPr>
          <p:nvPr/>
        </p:nvPicPr>
        <p:blipFill>
          <a:blip r:embed="rId2"/>
          <a:stretch>
            <a:fillRect/>
          </a:stretch>
        </p:blipFill>
        <p:spPr>
          <a:xfrm>
            <a:off x="5247" y="4172754"/>
            <a:ext cx="2144746" cy="2685246"/>
          </a:xfrm>
          <a:prstGeom prst="rect">
            <a:avLst/>
          </a:prstGeom>
        </p:spPr>
      </p:pic>
    </p:spTree>
    <p:extLst>
      <p:ext uri="{BB962C8B-B14F-4D97-AF65-F5344CB8AC3E}">
        <p14:creationId xmlns:p14="http://schemas.microsoft.com/office/powerpoint/2010/main" val="3466933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FBA0-0666-4E4C-B1EE-355C823C2269}"/>
              </a:ext>
            </a:extLst>
          </p:cNvPr>
          <p:cNvSpPr>
            <a:spLocks noGrp="1"/>
          </p:cNvSpPr>
          <p:nvPr>
            <p:ph type="title"/>
          </p:nvPr>
        </p:nvSpPr>
        <p:spPr>
          <a:xfrm>
            <a:off x="3301315" y="1066800"/>
            <a:ext cx="7329267" cy="689317"/>
          </a:xfrm>
        </p:spPr>
        <p:txBody>
          <a:bodyPr>
            <a:normAutofit/>
          </a:bodyPr>
          <a:lstStyle/>
          <a:p>
            <a:r>
              <a:rPr lang="tr-TR" sz="2800" b="1" i="0" dirty="0">
                <a:solidFill>
                  <a:srgbClr val="7030A0"/>
                </a:solidFill>
                <a:effectLst/>
                <a:latin typeface="Times New Roman" panose="02020603050405020304" pitchFamily="18" charset="0"/>
              </a:rPr>
              <a:t>Felsefe Yüksek Lisans Programı</a:t>
            </a:r>
            <a:r>
              <a:rPr lang="tr-TR" sz="2800" b="0" i="0" dirty="0">
                <a:solidFill>
                  <a:srgbClr val="7030A0"/>
                </a:solidFill>
                <a:effectLst/>
                <a:latin typeface="Times New Roman" panose="02020603050405020304" pitchFamily="18" charset="0"/>
              </a:rPr>
              <a:t> </a:t>
            </a:r>
            <a:endParaRPr lang="en-TR" sz="2800" dirty="0">
              <a:solidFill>
                <a:srgbClr val="7030A0"/>
              </a:solidFill>
            </a:endParaRPr>
          </a:p>
        </p:txBody>
      </p:sp>
      <p:sp>
        <p:nvSpPr>
          <p:cNvPr id="3" name="Content Placeholder 2">
            <a:extLst>
              <a:ext uri="{FF2B5EF4-FFF2-40B4-BE49-F238E27FC236}">
                <a16:creationId xmlns:a16="http://schemas.microsoft.com/office/drawing/2014/main" id="{AB809174-BA56-9D4A-A833-15726B8335E8}"/>
              </a:ext>
            </a:extLst>
          </p:cNvPr>
          <p:cNvSpPr>
            <a:spLocks noGrp="1"/>
          </p:cNvSpPr>
          <p:nvPr>
            <p:ph sz="quarter" idx="13"/>
          </p:nvPr>
        </p:nvSpPr>
        <p:spPr>
          <a:xfrm>
            <a:off x="2654300" y="1856935"/>
            <a:ext cx="8623299" cy="4324923"/>
          </a:xfrm>
        </p:spPr>
        <p:txBody>
          <a:bodyPr>
            <a:normAutofit fontScale="77500" lnSpcReduction="20000"/>
          </a:bodyPr>
          <a:lstStyle/>
          <a:p>
            <a:pPr algn="just" rtl="0" fontAlgn="base"/>
            <a:r>
              <a:rPr lang="tr-TR" sz="1800" b="0" i="0" dirty="0">
                <a:solidFill>
                  <a:srgbClr val="333333"/>
                </a:solidFill>
                <a:effectLst/>
                <a:latin typeface="Times New Roman" panose="02020603050405020304" pitchFamily="18" charset="0"/>
              </a:rPr>
              <a:t>Felsefe bölümünün, dili Türkçe olan 2 yıllık Yüksek Lisans eğitimi programı mevcuttur. </a:t>
            </a:r>
          </a:p>
          <a:p>
            <a:pPr algn="just" rtl="0" fontAlgn="base"/>
            <a:r>
              <a:rPr lang="tr-TR" sz="1800" b="0" i="0" dirty="0">
                <a:solidFill>
                  <a:srgbClr val="333333"/>
                </a:solidFill>
                <a:effectLst/>
                <a:latin typeface="Open Sans" panose="020B0606030504020204" pitchFamily="34" charset="0"/>
              </a:rPr>
              <a:t>2010 yılında açılan Felsefe Anabilim Dalı Yüksek Lisans programı, 2010-2011 öğretim yılında 7 Yüksek Lisans öğrencisiyle eğitim-öğretim faaliyetine başlamış olup, halen Yüksek Lisans eğitimine devam etmektedir.</a:t>
            </a:r>
          </a:p>
          <a:p>
            <a:pPr algn="just" rtl="0" fontAlgn="base"/>
            <a:r>
              <a:rPr lang="tr-TR" sz="1800" b="0" i="0" dirty="0">
                <a:solidFill>
                  <a:srgbClr val="333333"/>
                </a:solidFill>
                <a:effectLst/>
                <a:latin typeface="Times New Roman" panose="02020603050405020304" pitchFamily="18" charset="0"/>
              </a:rPr>
              <a:t>Yüksek Lisans programlarına girişte öğrenciler yazılı ve sözlü sınava tabi tutulmaktadır. </a:t>
            </a:r>
          </a:p>
          <a:p>
            <a:pPr algn="just" rtl="0" fontAlgn="base"/>
            <a:r>
              <a:rPr lang="tr-TR" sz="1800" b="0" i="0" dirty="0">
                <a:solidFill>
                  <a:srgbClr val="333333"/>
                </a:solidFill>
                <a:effectLst/>
                <a:latin typeface="Open Sans" panose="020B0606030504020204" pitchFamily="34" charset="0"/>
              </a:rPr>
              <a:t>Lisans diploması felsefe olmayan adayların lisansüstü eğitime başlamadan önce bir yıl boyunca Bilimsel Hazırlık Programı'na kayıt yaptırmaları ve bu programın yükümlülüklerini başarı ile yerine getirmeleri beklenmektedir. </a:t>
            </a:r>
          </a:p>
          <a:p>
            <a:pPr algn="just" rtl="0" fontAlgn="base"/>
            <a:r>
              <a:rPr lang="tr-TR" sz="1800" b="0" i="0" dirty="0">
                <a:solidFill>
                  <a:srgbClr val="333333"/>
                </a:solidFill>
                <a:effectLst/>
                <a:latin typeface="Open Sans" panose="020B0606030504020204" pitchFamily="34" charset="0"/>
              </a:rPr>
              <a:t>Felsefe Lisansüstü Eğitim programına kabul edilen öğrencilerin 60 </a:t>
            </a:r>
            <a:r>
              <a:rPr lang="tr-TR" sz="1800" b="0" i="0" dirty="0" err="1">
                <a:solidFill>
                  <a:srgbClr val="333333"/>
                </a:solidFill>
                <a:effectLst/>
                <a:latin typeface="Open Sans" panose="020B0606030504020204" pitchFamily="34" charset="0"/>
              </a:rPr>
              <a:t>AKTS'lik</a:t>
            </a:r>
            <a:r>
              <a:rPr lang="tr-TR" sz="1800" b="0" i="0" dirty="0">
                <a:solidFill>
                  <a:srgbClr val="333333"/>
                </a:solidFill>
                <a:effectLst/>
                <a:latin typeface="Open Sans" panose="020B0606030504020204" pitchFamily="34" charset="0"/>
              </a:rPr>
              <a:t> ders yükünü ve seminerlerini ilk iki dönemde başarıyla tamamlayıp, tez yazım aşamasına geçmeleri gerekmektedir. Belirlenen ders yükünü ve seminerlerini tamamlayıp, tez çalışmalarını zamanında bitiren öğrencilerin, tez savunma sınavı komitesi önünde yaptıkları savunma sınavında başarılı olmaları ve sosyal bilimler enstitüsünün belirlediği diğer tüm kriterleri yerine getirmeleri halinde </a:t>
            </a:r>
            <a:r>
              <a:rPr lang="tr-TR" sz="1800" b="0" i="1" dirty="0">
                <a:solidFill>
                  <a:srgbClr val="333333"/>
                </a:solidFill>
                <a:effectLst/>
                <a:latin typeface="Open Sans" panose="020B0606030504020204" pitchFamily="34" charset="0"/>
              </a:rPr>
              <a:t>Felsefe Alanında Yüksek Lisans Diploması</a:t>
            </a:r>
            <a:r>
              <a:rPr lang="tr-TR" sz="1800" b="0" i="0" dirty="0">
                <a:solidFill>
                  <a:srgbClr val="333333"/>
                </a:solidFill>
                <a:effectLst/>
                <a:latin typeface="Open Sans" panose="020B0606030504020204" pitchFamily="34" charset="0"/>
              </a:rPr>
              <a:t> almaya hak kazanırlar. </a:t>
            </a:r>
            <a:endParaRPr lang="tr-TR" b="0" i="0" dirty="0">
              <a:solidFill>
                <a:srgbClr val="333333"/>
              </a:solidFill>
              <a:effectLst/>
              <a:latin typeface="Open Sans" panose="020B0606030504020204" pitchFamily="34" charset="0"/>
            </a:endParaRPr>
          </a:p>
          <a:p>
            <a:pPr algn="just"/>
            <a:endParaRPr lang="en-TR" dirty="0"/>
          </a:p>
        </p:txBody>
      </p:sp>
      <p:pic>
        <p:nvPicPr>
          <p:cNvPr id="7" name="Picture 6">
            <a:extLst>
              <a:ext uri="{FF2B5EF4-FFF2-40B4-BE49-F238E27FC236}">
                <a16:creationId xmlns:a16="http://schemas.microsoft.com/office/drawing/2014/main" id="{59CED3CA-E3C9-974D-B95C-4212200FF1C5}"/>
              </a:ext>
            </a:extLst>
          </p:cNvPr>
          <p:cNvPicPr>
            <a:picLocks noChangeAspect="1"/>
          </p:cNvPicPr>
          <p:nvPr/>
        </p:nvPicPr>
        <p:blipFill>
          <a:blip r:embed="rId2"/>
          <a:stretch>
            <a:fillRect/>
          </a:stretch>
        </p:blipFill>
        <p:spPr>
          <a:xfrm>
            <a:off x="174938" y="3302000"/>
            <a:ext cx="2479361" cy="3556000"/>
          </a:xfrm>
          <a:prstGeom prst="rect">
            <a:avLst/>
          </a:prstGeom>
        </p:spPr>
      </p:pic>
    </p:spTree>
    <p:extLst>
      <p:ext uri="{BB962C8B-B14F-4D97-AF65-F5344CB8AC3E}">
        <p14:creationId xmlns:p14="http://schemas.microsoft.com/office/powerpoint/2010/main" val="952354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1393D-C2F5-7D42-9591-F5CFF1A4129C}"/>
              </a:ext>
            </a:extLst>
          </p:cNvPr>
          <p:cNvSpPr>
            <a:spLocks noGrp="1"/>
          </p:cNvSpPr>
          <p:nvPr>
            <p:ph type="title"/>
          </p:nvPr>
        </p:nvSpPr>
        <p:spPr>
          <a:xfrm>
            <a:off x="3374264" y="1005023"/>
            <a:ext cx="7482626" cy="798019"/>
          </a:xfrm>
        </p:spPr>
        <p:txBody>
          <a:bodyPr>
            <a:normAutofit/>
          </a:bodyPr>
          <a:lstStyle/>
          <a:p>
            <a:r>
              <a:rPr lang="tr-TR" sz="2400" b="1" i="0" dirty="0">
                <a:solidFill>
                  <a:srgbClr val="7030A0"/>
                </a:solidFill>
                <a:effectLst/>
                <a:latin typeface="Times New Roman" panose="02020603050405020304" pitchFamily="18" charset="0"/>
              </a:rPr>
              <a:t>Felsefe Doktora Programı</a:t>
            </a:r>
            <a:r>
              <a:rPr lang="tr-TR" sz="2400" b="0" i="0" dirty="0">
                <a:solidFill>
                  <a:srgbClr val="7030A0"/>
                </a:solidFill>
                <a:effectLst/>
                <a:latin typeface="Times New Roman" panose="02020603050405020304" pitchFamily="18" charset="0"/>
              </a:rPr>
              <a:t> </a:t>
            </a:r>
            <a:endParaRPr lang="en-TR" sz="2400" dirty="0">
              <a:solidFill>
                <a:srgbClr val="7030A0"/>
              </a:solidFill>
            </a:endParaRPr>
          </a:p>
        </p:txBody>
      </p:sp>
      <p:sp>
        <p:nvSpPr>
          <p:cNvPr id="3" name="Content Placeholder 2">
            <a:extLst>
              <a:ext uri="{FF2B5EF4-FFF2-40B4-BE49-F238E27FC236}">
                <a16:creationId xmlns:a16="http://schemas.microsoft.com/office/drawing/2014/main" id="{5AA9C70E-A89C-D447-BFB3-B60CABE6E98B}"/>
              </a:ext>
            </a:extLst>
          </p:cNvPr>
          <p:cNvSpPr>
            <a:spLocks noGrp="1"/>
          </p:cNvSpPr>
          <p:nvPr>
            <p:ph sz="quarter" idx="13"/>
          </p:nvPr>
        </p:nvSpPr>
        <p:spPr>
          <a:xfrm>
            <a:off x="2459865" y="1957589"/>
            <a:ext cx="9105363" cy="4900412"/>
          </a:xfrm>
        </p:spPr>
        <p:txBody>
          <a:bodyPr>
            <a:noAutofit/>
          </a:bodyPr>
          <a:lstStyle/>
          <a:p>
            <a:pPr algn="just" rtl="0" fontAlgn="base"/>
            <a:r>
              <a:rPr lang="tr-TR" sz="1200" b="0" i="0" dirty="0">
                <a:solidFill>
                  <a:srgbClr val="333333"/>
                </a:solidFill>
                <a:effectLst/>
                <a:latin typeface="Times New Roman" panose="02020603050405020304" pitchFamily="18" charset="0"/>
                <a:cs typeface="Times New Roman" panose="02020603050405020304" pitchFamily="18" charset="0"/>
              </a:rPr>
              <a:t>Felsefe bölümünün, dili Türkçe olan 4 yıllık doktora eğitimi programı mevcuttur. </a:t>
            </a:r>
          </a:p>
          <a:p>
            <a:pPr algn="just" rtl="0" fontAlgn="base"/>
            <a:r>
              <a:rPr lang="tr-TR" sz="1200" b="0" i="0" dirty="0">
                <a:solidFill>
                  <a:srgbClr val="333333"/>
                </a:solidFill>
                <a:effectLst/>
                <a:latin typeface="Times New Roman" panose="02020603050405020304" pitchFamily="18" charset="0"/>
                <a:cs typeface="Times New Roman" panose="02020603050405020304" pitchFamily="18" charset="0"/>
              </a:rPr>
              <a:t>2011 yılında kurulan Pamukkale Üniversitesi Felsefe Bölümü ile ortak doktora programı bulunan bölüm, 2022 yılında kendi doktora programını açarak eğitim-öğretime devam etmektedir. </a:t>
            </a:r>
          </a:p>
          <a:p>
            <a:pPr algn="just" rtl="0" fontAlgn="base"/>
            <a:r>
              <a:rPr lang="tr-TR" sz="1200" b="0" i="0" dirty="0">
                <a:solidFill>
                  <a:srgbClr val="333333"/>
                </a:solidFill>
                <a:effectLst/>
                <a:latin typeface="Times New Roman" panose="02020603050405020304" pitchFamily="18" charset="0"/>
                <a:cs typeface="Times New Roman" panose="02020603050405020304" pitchFamily="18" charset="0"/>
              </a:rPr>
              <a:t>Programa öğrenci kabulü, Adnan Menderes Üniversitesi'nin ilgi yönetmelik ve yönergelerince belirlenmektedir. </a:t>
            </a:r>
          </a:p>
          <a:p>
            <a:pPr algn="just" rtl="0" fontAlgn="base"/>
            <a:r>
              <a:rPr lang="tr-TR" sz="1200" b="0" i="0" dirty="0" err="1">
                <a:solidFill>
                  <a:srgbClr val="333333"/>
                </a:solidFill>
                <a:effectLst/>
                <a:latin typeface="Times New Roman" panose="02020603050405020304" pitchFamily="18" charset="0"/>
                <a:cs typeface="Times New Roman" panose="02020603050405020304" pitchFamily="18" charset="0"/>
              </a:rPr>
              <a:t>Felsefe'de</a:t>
            </a:r>
            <a:r>
              <a:rPr lang="tr-TR" sz="1200" b="0" i="0" dirty="0">
                <a:solidFill>
                  <a:srgbClr val="333333"/>
                </a:solidFill>
                <a:effectLst/>
                <a:latin typeface="Times New Roman" panose="02020603050405020304" pitchFamily="18" charset="0"/>
                <a:cs typeface="Times New Roman" panose="02020603050405020304" pitchFamily="18" charset="0"/>
              </a:rPr>
              <a:t> Yüksek Lisans derecesine sahip olmak, Felsefe Doktora Programı'na kayıt yaptırmak için gerekli ön şartlardan biridir. Felsefe Yüksek Lisans programından mezun olup, Felsefe Doktora Programına başvurmak isteyen adayların Akademik Personel ve Lisansüstü Eğitim (ALES) veya eşdeğeri Yüksek Öğretim Kurumunca (YÖK) tanınan başka bir sınavdan, eşit-ağırlık puan türünden en az 65 almış olmaları gerekmektedir. </a:t>
            </a:r>
          </a:p>
          <a:p>
            <a:pPr algn="just" rtl="0" fontAlgn="base"/>
            <a:r>
              <a:rPr lang="tr-TR" sz="1200" b="0" i="0" dirty="0">
                <a:solidFill>
                  <a:srgbClr val="333333"/>
                </a:solidFill>
                <a:effectLst/>
                <a:latin typeface="Times New Roman" panose="02020603050405020304" pitchFamily="18" charset="0"/>
                <a:cs typeface="Times New Roman" panose="02020603050405020304" pitchFamily="18" charset="0"/>
              </a:rPr>
              <a:t>Adayların aynı zamanda Yükseköğrenim Dil Sınavı (YDS) ya da eşdeğerliği YÖK tarafından tanınan başka bir sınavdan en az 55 almaları gerekmektedir. Adaylar aynı zamanda duyuruda belirtilen diğer dokümanları da son başvuru tarihinden evvel ADÜ Sosyal Bilimler Enstitüsü’ne sunmakla yükümlüdürler. Programı tüm gereksinimlerini yerine getirerek başarı ile tamamlayan mezunlar "Felsefe Alanında Doktora Diploması" derecesi ve “Felsefe Doktoru” unvanı alarak mezun olmaktadır.  </a:t>
            </a:r>
          </a:p>
          <a:p>
            <a:pPr marL="0" indent="0" algn="just" rtl="0" fontAlgn="base">
              <a:buNone/>
            </a:pPr>
            <a:endParaRPr lang="tr-TR" sz="1200" b="0" i="0" dirty="0">
              <a:solidFill>
                <a:srgbClr val="333333"/>
              </a:solidFill>
              <a:effectLst/>
              <a:latin typeface="Times New Roman" panose="02020603050405020304" pitchFamily="18" charset="0"/>
              <a:cs typeface="Times New Roman" panose="02020603050405020304" pitchFamily="18" charset="0"/>
            </a:endParaRPr>
          </a:p>
          <a:p>
            <a:pPr marL="0" indent="0" algn="just" rtl="0" fontAlgn="base">
              <a:buNone/>
            </a:pPr>
            <a:endParaRPr lang="tr-TR" sz="1200" b="0" i="0" dirty="0">
              <a:solidFill>
                <a:srgbClr val="333333"/>
              </a:solidFill>
              <a:effectLst/>
              <a:latin typeface="Times New Roman" panose="02020603050405020304" pitchFamily="18" charset="0"/>
              <a:cs typeface="Times New Roman" panose="02020603050405020304" pitchFamily="18" charset="0"/>
            </a:endParaRPr>
          </a:p>
          <a:p>
            <a:endParaRPr lang="en-TR" sz="12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01F42045-5F53-B043-9EAC-E7F602E9BB9B}"/>
              </a:ext>
            </a:extLst>
          </p:cNvPr>
          <p:cNvPicPr>
            <a:picLocks noChangeAspect="1"/>
          </p:cNvPicPr>
          <p:nvPr/>
        </p:nvPicPr>
        <p:blipFill>
          <a:blip r:embed="rId2"/>
          <a:stretch>
            <a:fillRect/>
          </a:stretch>
        </p:blipFill>
        <p:spPr>
          <a:xfrm>
            <a:off x="91997" y="4301544"/>
            <a:ext cx="2241332" cy="2556456"/>
          </a:xfrm>
          <a:prstGeom prst="rect">
            <a:avLst/>
          </a:prstGeom>
        </p:spPr>
      </p:pic>
    </p:spTree>
    <p:extLst>
      <p:ext uri="{BB962C8B-B14F-4D97-AF65-F5344CB8AC3E}">
        <p14:creationId xmlns:p14="http://schemas.microsoft.com/office/powerpoint/2010/main" val="1799060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CE9F1-6014-FE45-A244-93D7AF4BF738}"/>
              </a:ext>
            </a:extLst>
          </p:cNvPr>
          <p:cNvSpPr>
            <a:spLocks noGrp="1"/>
          </p:cNvSpPr>
          <p:nvPr>
            <p:ph type="title"/>
          </p:nvPr>
        </p:nvSpPr>
        <p:spPr>
          <a:xfrm>
            <a:off x="3155324" y="618518"/>
            <a:ext cx="8122902" cy="1017100"/>
          </a:xfrm>
        </p:spPr>
        <p:txBody>
          <a:bodyPr>
            <a:normAutofit/>
          </a:bodyPr>
          <a:lstStyle/>
          <a:p>
            <a:r>
              <a:rPr lang="en-TR" sz="2400" dirty="0">
                <a:solidFill>
                  <a:srgbClr val="7030A0"/>
                </a:solidFill>
              </a:rPr>
              <a:t>MISYONUMUZ VE VIZYONUMUZ</a:t>
            </a:r>
          </a:p>
        </p:txBody>
      </p:sp>
      <p:sp>
        <p:nvSpPr>
          <p:cNvPr id="3" name="Content Placeholder 2">
            <a:extLst>
              <a:ext uri="{FF2B5EF4-FFF2-40B4-BE49-F238E27FC236}">
                <a16:creationId xmlns:a16="http://schemas.microsoft.com/office/drawing/2014/main" id="{5099D3F2-F539-9D4D-B8D7-6A60835D21DD}"/>
              </a:ext>
            </a:extLst>
          </p:cNvPr>
          <p:cNvSpPr>
            <a:spLocks noGrp="1"/>
          </p:cNvSpPr>
          <p:nvPr>
            <p:ph idx="1"/>
          </p:nvPr>
        </p:nvSpPr>
        <p:spPr>
          <a:xfrm>
            <a:off x="437882" y="2060620"/>
            <a:ext cx="10840345" cy="4275785"/>
          </a:xfrm>
        </p:spPr>
        <p:txBody>
          <a:bodyPr>
            <a:normAutofit fontScale="85000" lnSpcReduction="20000"/>
          </a:bodyPr>
          <a:lstStyle/>
          <a:p>
            <a:pPr marL="0" indent="0" algn="r">
              <a:buNone/>
            </a:pPr>
            <a:r>
              <a:rPr lang="en-US" sz="1800" b="1" i="0" dirty="0" err="1">
                <a:solidFill>
                  <a:srgbClr val="7030A0"/>
                </a:solidFill>
                <a:effectLst/>
                <a:latin typeface="Open Sans" panose="020B0606030504020204" pitchFamily="34" charset="0"/>
              </a:rPr>
              <a:t>Adü</a:t>
            </a:r>
            <a:r>
              <a:rPr lang="en-US" sz="1800" b="1" i="0" dirty="0">
                <a:solidFill>
                  <a:srgbClr val="7030A0"/>
                </a:solidFill>
                <a:effectLst/>
                <a:latin typeface="Open Sans" panose="020B0606030504020204" pitchFamily="34" charset="0"/>
              </a:rPr>
              <a:t> </a:t>
            </a:r>
            <a:r>
              <a:rPr lang="en-US" sz="1800" b="1" i="0" dirty="0" err="1">
                <a:solidFill>
                  <a:srgbClr val="7030A0"/>
                </a:solidFill>
                <a:effectLst/>
                <a:latin typeface="Open Sans" panose="020B0606030504020204" pitchFamily="34" charset="0"/>
              </a:rPr>
              <a:t>felsefe</a:t>
            </a:r>
            <a:r>
              <a:rPr lang="en-US" sz="1800" b="1" i="0" dirty="0">
                <a:solidFill>
                  <a:srgbClr val="7030A0"/>
                </a:solidFill>
                <a:effectLst/>
                <a:latin typeface="Open Sans" panose="020B0606030504020204" pitchFamily="34" charset="0"/>
              </a:rPr>
              <a:t> </a:t>
            </a:r>
            <a:r>
              <a:rPr lang="en-US" sz="1800" b="1" i="0" dirty="0" err="1">
                <a:solidFill>
                  <a:srgbClr val="7030A0"/>
                </a:solidFill>
                <a:effectLst/>
                <a:latin typeface="Open Sans" panose="020B0606030504020204" pitchFamily="34" charset="0"/>
              </a:rPr>
              <a:t>bölümü</a:t>
            </a:r>
            <a:r>
              <a:rPr lang="en-US" sz="1800" b="1" i="0" dirty="0">
                <a:solidFill>
                  <a:srgbClr val="7030A0"/>
                </a:solidFill>
                <a:effectLst/>
                <a:latin typeface="Open Sans" panose="020B0606030504020204" pitchFamily="34" charset="0"/>
              </a:rPr>
              <a:t> </a:t>
            </a:r>
            <a:r>
              <a:rPr lang="en-US" sz="1800" b="1" i="0" dirty="0" err="1">
                <a:solidFill>
                  <a:srgbClr val="7030A0"/>
                </a:solidFill>
                <a:effectLst/>
                <a:latin typeface="Open Sans" panose="020B0606030504020204" pitchFamily="34" charset="0"/>
              </a:rPr>
              <a:t>M</a:t>
            </a:r>
            <a:r>
              <a:rPr lang="en-US" sz="1800" b="1" i="0" dirty="0" err="1">
                <a:solidFill>
                  <a:srgbClr val="7030A0"/>
                </a:solidFill>
                <a:effectLst/>
                <a:latin typeface="times new roman" panose="02020603050405020304" pitchFamily="18" charset="0"/>
              </a:rPr>
              <a:t>İSYONu</a:t>
            </a:r>
            <a:endParaRPr lang="en-US" sz="1800" b="0" i="0" dirty="0">
              <a:solidFill>
                <a:srgbClr val="7030A0"/>
              </a:solidFill>
              <a:effectLst/>
              <a:latin typeface="Calibri" panose="020F0502020204030204" pitchFamily="34" charset="0"/>
            </a:endParaRPr>
          </a:p>
          <a:p>
            <a:pPr algn="just"/>
            <a:r>
              <a:rPr lang="en-US" sz="1800" b="0" i="0" dirty="0" err="1">
                <a:solidFill>
                  <a:srgbClr val="333333"/>
                </a:solidFill>
                <a:effectLst/>
                <a:latin typeface="Open Sans" panose="020B0606030504020204" pitchFamily="34" charset="0"/>
              </a:rPr>
              <a:t>İnsan</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ve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Toplum</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Bilimleri</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Fakültesi</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Felsefe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bölümü</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çağdaş</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bir</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öğrenme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ortamında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eleştirel</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düşünme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yorumlama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araştırma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yetilerine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sahip</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farklı</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bakış</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açıları</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ve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görüşlere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açık</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akademik</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etik</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değerlere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ve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etik</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ilişki</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değerlerine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sahip</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insan</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haklarını</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koruma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bilincine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yerel</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ve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evrensel</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kültüre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katkıda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bulunmaya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istekli</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toplumsal</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sorunlara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farkındalığı</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gelişmiş</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ve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sorunlar</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karşısında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etik</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sorumlulukla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hareket</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edebilen</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bireyler</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yetiştirme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misyonuna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yönelik</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olarak</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Lisans</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Yüksek</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Lisans</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ve</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Doktora</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eğitimleri</a:t>
            </a:r>
            <a:r>
              <a:rPr lang="en-US" sz="1800" b="0" i="0" dirty="0">
                <a:solidFill>
                  <a:srgbClr val="333333"/>
                </a:solidFill>
                <a:effectLst/>
                <a:latin typeface="Open Sans" panose="020B0606030504020204" pitchFamily="34" charset="0"/>
              </a:rPr>
              <a:t> </a:t>
            </a:r>
            <a:r>
              <a:rPr lang="en-US" sz="1800" b="0" i="0" dirty="0" err="1">
                <a:solidFill>
                  <a:srgbClr val="333333"/>
                </a:solidFill>
                <a:effectLst/>
                <a:latin typeface="Open Sans" panose="020B0606030504020204" pitchFamily="34" charset="0"/>
              </a:rPr>
              <a:t>vermektedir</a:t>
            </a:r>
            <a:r>
              <a:rPr lang="en-US" sz="1800" b="0" i="0" dirty="0">
                <a:solidFill>
                  <a:srgbClr val="333333"/>
                </a:solidFill>
                <a:effectLst/>
                <a:latin typeface="Open Sans" panose="020B0606030504020204" pitchFamily="34" charset="0"/>
              </a:rPr>
              <a:t>. </a:t>
            </a:r>
          </a:p>
          <a:p>
            <a:pPr algn="just"/>
            <a:endParaRPr lang="en-US" b="0" i="0" dirty="0">
              <a:solidFill>
                <a:srgbClr val="333333"/>
              </a:solidFill>
              <a:effectLst/>
              <a:latin typeface="Open Sans" panose="020B0606030504020204" pitchFamily="34" charset="0"/>
            </a:endParaRPr>
          </a:p>
          <a:p>
            <a:pPr marL="0" indent="0" algn="r">
              <a:buNone/>
            </a:pPr>
            <a:r>
              <a:rPr lang="en-US" sz="1900" b="1" i="0" dirty="0" err="1">
                <a:solidFill>
                  <a:srgbClr val="7030A0"/>
                </a:solidFill>
                <a:effectLst/>
                <a:latin typeface="Calibri" panose="020F0502020204030204" pitchFamily="34" charset="0"/>
              </a:rPr>
              <a:t>Adü</a:t>
            </a:r>
            <a:r>
              <a:rPr lang="en-US" sz="1900" b="1" i="0" dirty="0">
                <a:solidFill>
                  <a:srgbClr val="7030A0"/>
                </a:solidFill>
                <a:effectLst/>
                <a:latin typeface="Calibri" panose="020F0502020204030204" pitchFamily="34" charset="0"/>
              </a:rPr>
              <a:t> </a:t>
            </a:r>
            <a:r>
              <a:rPr lang="en-US" sz="1900" b="1" i="0" dirty="0" err="1">
                <a:solidFill>
                  <a:srgbClr val="7030A0"/>
                </a:solidFill>
                <a:effectLst/>
                <a:latin typeface="Calibri" panose="020F0502020204030204" pitchFamily="34" charset="0"/>
              </a:rPr>
              <a:t>felsefe</a:t>
            </a:r>
            <a:r>
              <a:rPr lang="en-US" sz="1900" b="1" i="0" dirty="0">
                <a:solidFill>
                  <a:srgbClr val="7030A0"/>
                </a:solidFill>
                <a:effectLst/>
                <a:latin typeface="Calibri" panose="020F0502020204030204" pitchFamily="34" charset="0"/>
              </a:rPr>
              <a:t> </a:t>
            </a:r>
            <a:r>
              <a:rPr lang="en-US" sz="1900" b="1" i="0" dirty="0" err="1">
                <a:solidFill>
                  <a:srgbClr val="7030A0"/>
                </a:solidFill>
                <a:effectLst/>
                <a:latin typeface="Calibri" panose="020F0502020204030204" pitchFamily="34" charset="0"/>
              </a:rPr>
              <a:t>bölümü</a:t>
            </a:r>
            <a:r>
              <a:rPr lang="en-US" sz="1900" b="1" i="0" dirty="0">
                <a:solidFill>
                  <a:srgbClr val="7030A0"/>
                </a:solidFill>
                <a:effectLst/>
                <a:latin typeface="Calibri" panose="020F0502020204030204" pitchFamily="34" charset="0"/>
              </a:rPr>
              <a:t> </a:t>
            </a:r>
            <a:r>
              <a:rPr lang="en-US" sz="1900" b="1" i="0" dirty="0" err="1">
                <a:solidFill>
                  <a:srgbClr val="7030A0"/>
                </a:solidFill>
                <a:effectLst/>
                <a:latin typeface="Calibri" panose="020F0502020204030204" pitchFamily="34" charset="0"/>
              </a:rPr>
              <a:t>VİZYONu</a:t>
            </a:r>
            <a:endParaRPr lang="en-US" sz="1900" b="0" i="0" dirty="0">
              <a:solidFill>
                <a:srgbClr val="7030A0"/>
              </a:solidFill>
              <a:effectLst/>
              <a:latin typeface="Open Sans" panose="020B0606030504020204" pitchFamily="34" charset="0"/>
            </a:endParaRPr>
          </a:p>
          <a:p>
            <a:pPr algn="just"/>
            <a:r>
              <a:rPr lang="en-US" sz="1800" b="0" i="0" dirty="0" err="1">
                <a:solidFill>
                  <a:srgbClr val="333333"/>
                </a:solidFill>
                <a:effectLst/>
                <a:latin typeface="Calibri" panose="020F0502020204030204" pitchFamily="34" charset="0"/>
              </a:rPr>
              <a:t>Aydın</a:t>
            </a:r>
            <a:r>
              <a:rPr lang="en-US" sz="1800" b="0" i="0" dirty="0">
                <a:solidFill>
                  <a:srgbClr val="333333"/>
                </a:solidFill>
                <a:effectLst/>
                <a:latin typeface="Calibri" panose="020F0502020204030204" pitchFamily="34" charset="0"/>
              </a:rPr>
              <a:t> Adnan Menderes </a:t>
            </a:r>
            <a:r>
              <a:rPr lang="en-US" sz="1800" b="0" i="0" dirty="0" err="1">
                <a:solidFill>
                  <a:srgbClr val="333333"/>
                </a:solidFill>
                <a:effectLst/>
                <a:latin typeface="Calibri" panose="020F0502020204030204" pitchFamily="34" charset="0"/>
              </a:rPr>
              <a:t>Üniversitesi</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Felsefe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Bölümü</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dört</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yıllık</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lisans</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eğitimine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etik</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kişi</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değerleri</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ve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ilişki</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değerlerine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uygun</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felsefe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literatürüne</a:t>
            </a:r>
            <a:r>
              <a:rPr lang="en-US" sz="1800" b="0" i="0" dirty="0">
                <a:solidFill>
                  <a:srgbClr val="333333"/>
                </a:solidFill>
                <a:effectLst/>
                <a:latin typeface="Calibri" panose="020F0502020204030204" pitchFamily="34" charset="0"/>
              </a:rPr>
              <a:t> hakim, </a:t>
            </a:r>
            <a:r>
              <a:rPr lang="en-US" sz="1800" b="0" i="0" dirty="0" err="1">
                <a:solidFill>
                  <a:srgbClr val="333333"/>
                </a:solidFill>
                <a:effectLst/>
                <a:latin typeface="Calibri" panose="020F0502020204030204" pitchFamily="34" charset="0"/>
              </a:rPr>
              <a:t>eleştirel</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düşünme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anlama</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yorumlama</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ve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bağlantı</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kurabilme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becerileri</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gelişmiş</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toplumsal</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ve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küresel</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sorunların</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ve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etik</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sorumlulukların</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farkında</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bireyler</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yetiştirebilmek</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vizyonuyla</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eğitim-öğretim</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programını</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sürdürmektedir</a:t>
            </a:r>
            <a:r>
              <a:rPr lang="en-US" sz="1800" b="0" i="0" dirty="0">
                <a:solidFill>
                  <a:srgbClr val="333333"/>
                </a:solidFill>
                <a:effectLst/>
                <a:latin typeface="Calibri" panose="020F0502020204030204" pitchFamily="34" charset="0"/>
              </a:rPr>
              <a:t>. Bu </a:t>
            </a:r>
            <a:r>
              <a:rPr lang="en-US" sz="1800" b="0" i="0" dirty="0" err="1">
                <a:solidFill>
                  <a:srgbClr val="333333"/>
                </a:solidFill>
                <a:effectLst/>
                <a:latin typeface="Calibri" panose="020F0502020204030204" pitchFamily="34" charset="0"/>
              </a:rPr>
              <a:t>bağlamda</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filozofların</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temel</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metinlerini</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okuma</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ve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temel</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kavramlarını</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belirleme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alanın</a:t>
            </a:r>
            <a:r>
              <a:rPr lang="en-US" sz="1800" b="0" i="0" dirty="0">
                <a:solidFill>
                  <a:srgbClr val="333333"/>
                </a:solidFill>
                <a:effectLst/>
                <a:latin typeface="Calibri" panose="020F0502020204030204" pitchFamily="34" charset="0"/>
              </a:rPr>
              <a:t> belli </a:t>
            </a:r>
            <a:r>
              <a:rPr lang="en-US" sz="1800" b="0" i="0" dirty="0" err="1">
                <a:solidFill>
                  <a:srgbClr val="333333"/>
                </a:solidFill>
                <a:effectLst/>
                <a:latin typeface="Calibri" panose="020F0502020204030204" pitchFamily="34" charset="0"/>
              </a:rPr>
              <a:t>başlı</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temel</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problemlerini</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kavramaya</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yönelik</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derslerin</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yanı</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sıra</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diğer</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alanlara</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kıyasla</a:t>
            </a:r>
            <a:r>
              <a:rPr lang="en-US" sz="1800" b="0" i="0" dirty="0">
                <a:solidFill>
                  <a:srgbClr val="333333"/>
                </a:solidFill>
                <a:effectLst/>
                <a:latin typeface="Calibri" panose="020F0502020204030204" pitchFamily="34" charset="0"/>
              </a:rPr>
              <a:t> fark </a:t>
            </a:r>
            <a:r>
              <a:rPr lang="en-US" sz="1800" b="0" i="0" dirty="0" err="1">
                <a:solidFill>
                  <a:srgbClr val="333333"/>
                </a:solidFill>
                <a:effectLst/>
                <a:latin typeface="Calibri" panose="020F0502020204030204" pitchFamily="34" charset="0"/>
              </a:rPr>
              <a:t>yaratabilecek</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beceriler</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geliştirmeye</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yönelik</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dersler</a:t>
            </a:r>
            <a:r>
              <a:rPr lang="en-US" sz="1800" b="0" i="0" dirty="0">
                <a:solidFill>
                  <a:srgbClr val="333333"/>
                </a:solidFill>
                <a:effectLst/>
                <a:latin typeface="Calibri" panose="020F0502020204030204" pitchFamily="34" charset="0"/>
              </a:rPr>
              <a:t> </a:t>
            </a:r>
            <a:r>
              <a:rPr lang="en-US" sz="1800" b="0" i="0" dirty="0" err="1">
                <a:solidFill>
                  <a:srgbClr val="333333"/>
                </a:solidFill>
                <a:effectLst/>
                <a:latin typeface="Calibri" panose="020F0502020204030204" pitchFamily="34" charset="0"/>
              </a:rPr>
              <a:t>verimektedir</a:t>
            </a:r>
            <a:r>
              <a:rPr lang="en-US" sz="1800" b="0" i="0" dirty="0">
                <a:solidFill>
                  <a:srgbClr val="333333"/>
                </a:solidFill>
                <a:effectLst/>
                <a:latin typeface="Calibri" panose="020F0502020204030204" pitchFamily="34" charset="0"/>
              </a:rPr>
              <a:t>.</a:t>
            </a:r>
            <a:endParaRPr lang="en-US" b="0" i="0" dirty="0">
              <a:solidFill>
                <a:srgbClr val="333333"/>
              </a:solidFill>
              <a:effectLst/>
              <a:latin typeface="Open Sans" panose="020B0606030504020204" pitchFamily="34" charset="0"/>
            </a:endParaRPr>
          </a:p>
          <a:p>
            <a:endParaRPr lang="en-TR" dirty="0"/>
          </a:p>
        </p:txBody>
      </p:sp>
      <p:pic>
        <p:nvPicPr>
          <p:cNvPr id="7" name="Picture 6">
            <a:extLst>
              <a:ext uri="{FF2B5EF4-FFF2-40B4-BE49-F238E27FC236}">
                <a16:creationId xmlns:a16="http://schemas.microsoft.com/office/drawing/2014/main" id="{1C8A213C-526E-C349-8510-D426E18478A4}"/>
              </a:ext>
            </a:extLst>
          </p:cNvPr>
          <p:cNvPicPr>
            <a:picLocks noChangeAspect="1"/>
          </p:cNvPicPr>
          <p:nvPr/>
        </p:nvPicPr>
        <p:blipFill>
          <a:blip r:embed="rId2"/>
          <a:stretch>
            <a:fillRect/>
          </a:stretch>
        </p:blipFill>
        <p:spPr>
          <a:xfrm>
            <a:off x="12878" y="36488"/>
            <a:ext cx="3026535" cy="2060621"/>
          </a:xfrm>
          <a:prstGeom prst="rect">
            <a:avLst/>
          </a:prstGeom>
        </p:spPr>
      </p:pic>
    </p:spTree>
    <p:extLst>
      <p:ext uri="{BB962C8B-B14F-4D97-AF65-F5344CB8AC3E}">
        <p14:creationId xmlns:p14="http://schemas.microsoft.com/office/powerpoint/2010/main" val="1208769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DB8C635-26CD-8146-82EA-E7F70236C64C}"/>
              </a:ext>
            </a:extLst>
          </p:cNvPr>
          <p:cNvSpPr>
            <a:spLocks noGrp="1"/>
          </p:cNvSpPr>
          <p:nvPr>
            <p:ph idx="1"/>
          </p:nvPr>
        </p:nvSpPr>
        <p:spPr>
          <a:xfrm>
            <a:off x="913774" y="2367093"/>
            <a:ext cx="10973425" cy="4059465"/>
          </a:xfrm>
        </p:spPr>
        <p:txBody>
          <a:bodyPr>
            <a:normAutofit fontScale="70000" lnSpcReduction="20000"/>
          </a:bodyPr>
          <a:lstStyle/>
          <a:p>
            <a:pPr algn="just" fontAlgn="base"/>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P.Ö.A.1. Felsefe Grubu Öğretmenliği için aranan pedagojik formasyon şartının tamamlanmasını sağlamak</a:t>
            </a:r>
            <a:r>
              <a:rPr lang="en-TR"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P.Ö.A.2. Kişisel gelişimlerini destekleyici eğitim-öğretim programını güncelleyerek uygulamak ve böylelikle özel sektörde, kamu kurum ve kuruluşlarının eğitim ve kültür birimlerinde çalışabilmelerine uygun yetiştirmek</a:t>
            </a:r>
            <a:r>
              <a:rPr lang="en-TR"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P.Ö.A.3. Disiplinler arası alanlarda çalışma yeterliliğine sahip yetiştirmek</a:t>
            </a:r>
            <a:r>
              <a:rPr lang="en-TR"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P.Ö.A.4. </a:t>
            </a:r>
            <a:r>
              <a:rPr lang="tr-TR" sz="1800" dirty="0" err="1">
                <a:effectLst/>
                <a:latin typeface="Times New Roman" panose="02020603050405020304" pitchFamily="18" charset="0"/>
                <a:ea typeface="Times New Roman" panose="02020603050405020304" pitchFamily="18" charset="0"/>
                <a:cs typeface="Times New Roman" panose="02020603050405020304" pitchFamily="18" charset="0"/>
              </a:rPr>
              <a:t>Disiplinlerarası</a:t>
            </a: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800" dirty="0" err="1">
                <a:effectLst/>
                <a:latin typeface="Times New Roman" panose="02020603050405020304" pitchFamily="18" charset="0"/>
                <a:ea typeface="Times New Roman" panose="02020603050405020304" pitchFamily="18" charset="0"/>
                <a:cs typeface="Times New Roman" panose="02020603050405020304" pitchFamily="18" charset="0"/>
              </a:rPr>
              <a:t>yandal</a:t>
            </a: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 ve çift ana dal programlarıyla farklı iş alanlarında istihdam edebilmeye yönelik yetiştirmek</a:t>
            </a:r>
            <a:r>
              <a:rPr lang="en-TR"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P.Ö.A.5. Lisans üstü eğitim için kavramsal, kuramsal, yöntemsel bilgileri etkin bir biçimde kullanacak biçimde yetiştirmek</a:t>
            </a:r>
            <a:r>
              <a:rPr lang="en-TR"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P.Ö.A.6. Değişim programıyla farklı kültürleri ve eğitim olanakları tanıyacak biçimde, vizyon sahibi yetiştirmek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P.Ö.A.7. Eleştirel düşünme ve sorgulama becerisi kazandırarak, bağlantı kurabilme, problem çözme becerilerini kazanacak biçimde yetiştirmek</a:t>
            </a:r>
            <a:r>
              <a:rPr lang="en-TR"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P.Ö.A.8. Yaşam boyu öğrenme bilince, etik sorumluluklarının farkında, kendine, ülkesine ve dünyaya karşı farkındalıkları olan kişiler olarak yetiştirmek.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TR"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9B5AC57E-845A-3241-9B58-829F51C5DC6B}"/>
              </a:ext>
            </a:extLst>
          </p:cNvPr>
          <p:cNvPicPr>
            <a:picLocks noChangeAspect="1"/>
          </p:cNvPicPr>
          <p:nvPr/>
        </p:nvPicPr>
        <p:blipFill>
          <a:blip r:embed="rId2"/>
          <a:stretch>
            <a:fillRect/>
          </a:stretch>
        </p:blipFill>
        <p:spPr>
          <a:xfrm>
            <a:off x="9145073" y="171480"/>
            <a:ext cx="3026535" cy="2060621"/>
          </a:xfrm>
          <a:prstGeom prst="rect">
            <a:avLst/>
          </a:prstGeom>
        </p:spPr>
      </p:pic>
      <p:sp>
        <p:nvSpPr>
          <p:cNvPr id="8" name="TextBox 7">
            <a:extLst>
              <a:ext uri="{FF2B5EF4-FFF2-40B4-BE49-F238E27FC236}">
                <a16:creationId xmlns:a16="http://schemas.microsoft.com/office/drawing/2014/main" id="{A3109136-6F4F-2443-AE76-C78343D01132}"/>
              </a:ext>
            </a:extLst>
          </p:cNvPr>
          <p:cNvSpPr txBox="1"/>
          <p:nvPr/>
        </p:nvSpPr>
        <p:spPr>
          <a:xfrm>
            <a:off x="913775" y="1930265"/>
            <a:ext cx="5024458" cy="369332"/>
          </a:xfrm>
          <a:prstGeom prst="rect">
            <a:avLst/>
          </a:prstGeom>
          <a:noFill/>
        </p:spPr>
        <p:txBody>
          <a:bodyPr wrap="square">
            <a:spAutoFit/>
          </a:bodyPr>
          <a:lstStyle/>
          <a:p>
            <a:pPr marL="0" indent="0" fontAlgn="base">
              <a:buNone/>
            </a:pPr>
            <a:r>
              <a:rPr lang="tr-TR" sz="18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Felsefe Bölümü Programının Amaçları</a:t>
            </a:r>
            <a:endParaRPr lang="en-TR" sz="18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7491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E42F68-4AE0-3E4C-BC4D-B4F2E79618EC}"/>
              </a:ext>
            </a:extLst>
          </p:cNvPr>
          <p:cNvSpPr>
            <a:spLocks noGrp="1"/>
          </p:cNvSpPr>
          <p:nvPr>
            <p:ph idx="1"/>
          </p:nvPr>
        </p:nvSpPr>
        <p:spPr>
          <a:xfrm>
            <a:off x="913774" y="2367093"/>
            <a:ext cx="11179487" cy="4110980"/>
          </a:xfrm>
        </p:spPr>
        <p:txBody>
          <a:bodyPr>
            <a:normAutofit fontScale="77500" lnSpcReduction="20000"/>
          </a:bodyPr>
          <a:lstStyle/>
          <a:p>
            <a:pPr algn="just" fontAlgn="base"/>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P.Ç.-1. Felsefi terminolojiye hâkim olabilir ve felsefi problemleri saptayabilir, tanımlayabilir, çözümleyebilir ve tartışabilir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P.Ç.-2. Felsefe tarihindeki önemli filozofları ve düşünce akımlarını tanıyabilir</a:t>
            </a:r>
            <a:r>
              <a:rPr lang="en-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P.Ç.-3. Felsefe tarihinin değişik periyotlarında yazılmış felsefi bir metni okuyabilir, literatür tanıyabilir, metin yazabilme ve yorumlama becerisini kazanabilir</a:t>
            </a:r>
            <a:r>
              <a:rPr lang="en-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P.Ç.-4. Felsefi bir problem üzerine araştırma yapmak için kaynakları etkin bir şekilde kullanabilir</a:t>
            </a:r>
            <a:r>
              <a:rPr lang="en-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P.Ç.-5. Eleştirel düşünme ve sorgulama becerisini kullanabilir</a:t>
            </a:r>
            <a:r>
              <a:rPr lang="en-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P.Ç.-6. Çağdaş felsefenin temel kavramlarını, kuramlarını ve problemlerini açıklayabilir</a:t>
            </a:r>
            <a:r>
              <a:rPr lang="en-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P.Ç.-7. </a:t>
            </a:r>
            <a:r>
              <a:rPr lang="tr-TR" sz="1800" dirty="0" err="1">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Disiplinlerarası</a:t>
            </a:r>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düşünür ve farklı alanlardaki teorileri değerlendirebilir.</a:t>
            </a:r>
            <a:r>
              <a:rPr lang="en-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P.Ç.-8. İnsanlık tarihindeki büyük felsefi, bilimsel, kültürel ve toplumsal değişimleri değerlendirebilir</a:t>
            </a:r>
            <a:r>
              <a:rPr lang="en-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P.Ç-9.  Felsefi bilgisini diğer bilim dallarının problemlerine ve toplumsal, kültürel ve siyasal yaşamdaki güncel sorunlara uygulamam becerisini kazanabilir. </a:t>
            </a:r>
            <a:r>
              <a:rPr lang="en-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r>
              <a:rPr lang="tr-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P.Ç.-10. Etik değerlere, insan haklarına ve evrensel hukuka bağlılık gösterebilir.</a:t>
            </a:r>
            <a:r>
              <a:rPr lang="en-TR"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fontAlgn="base">
              <a:buNone/>
            </a:pPr>
            <a:endParaRPr lang="en-TR"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TR"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522C852-C09C-CF44-836A-88F400CD2956}"/>
              </a:ext>
            </a:extLst>
          </p:cNvPr>
          <p:cNvPicPr>
            <a:picLocks noChangeAspect="1"/>
          </p:cNvPicPr>
          <p:nvPr/>
        </p:nvPicPr>
        <p:blipFill>
          <a:blip r:embed="rId2"/>
          <a:stretch>
            <a:fillRect/>
          </a:stretch>
        </p:blipFill>
        <p:spPr>
          <a:xfrm>
            <a:off x="8886422" y="36489"/>
            <a:ext cx="3206840" cy="2060621"/>
          </a:xfrm>
          <a:prstGeom prst="rect">
            <a:avLst/>
          </a:prstGeom>
        </p:spPr>
      </p:pic>
      <p:sp>
        <p:nvSpPr>
          <p:cNvPr id="6" name="TextBox 5">
            <a:extLst>
              <a:ext uri="{FF2B5EF4-FFF2-40B4-BE49-F238E27FC236}">
                <a16:creationId xmlns:a16="http://schemas.microsoft.com/office/drawing/2014/main" id="{F9CBCE2F-F5D4-6840-A534-6FB08F7C98E1}"/>
              </a:ext>
            </a:extLst>
          </p:cNvPr>
          <p:cNvSpPr txBox="1"/>
          <p:nvPr/>
        </p:nvSpPr>
        <p:spPr>
          <a:xfrm>
            <a:off x="434660" y="1831992"/>
            <a:ext cx="6098146" cy="400110"/>
          </a:xfrm>
          <a:prstGeom prst="rect">
            <a:avLst/>
          </a:prstGeom>
          <a:noFill/>
        </p:spPr>
        <p:txBody>
          <a:bodyPr wrap="square">
            <a:spAutoFit/>
          </a:bodyPr>
          <a:lstStyle/>
          <a:p>
            <a:pPr algn="ctr" fontAlgn="base"/>
            <a:r>
              <a:rPr lang="tr-TR" sz="20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Felsefe Bölümü Programının Öğretim Çıktıları</a:t>
            </a:r>
            <a:endParaRPr lang="en-TR" sz="20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212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56501A-4305-0A49-858A-5419F694F146}"/>
              </a:ext>
            </a:extLst>
          </p:cNvPr>
          <p:cNvSpPr>
            <a:spLocks noGrp="1"/>
          </p:cNvSpPr>
          <p:nvPr>
            <p:ph idx="1"/>
          </p:nvPr>
        </p:nvSpPr>
        <p:spPr>
          <a:xfrm>
            <a:off x="92150" y="2147776"/>
            <a:ext cx="12099850" cy="4710223"/>
          </a:xfrm>
        </p:spPr>
        <p:txBody>
          <a:bodyPr>
            <a:noAutofit/>
          </a:bodyPr>
          <a:lstStyle/>
          <a:p>
            <a:pPr marL="0" indent="0" algn="ctr">
              <a:buNone/>
            </a:pPr>
            <a:r>
              <a:rPr lang="en-US" b="1" i="0" dirty="0">
                <a:solidFill>
                  <a:srgbClr val="333333"/>
                </a:solidFill>
                <a:effectLst/>
                <a:latin typeface="Open Sans" panose="020B0606030504020204" pitchFamily="34" charset="0"/>
              </a:rPr>
              <a:t>FELSEFE BÖLÜMÜ </a:t>
            </a:r>
            <a:r>
              <a:rPr lang="en-US" b="1" dirty="0">
                <a:solidFill>
                  <a:srgbClr val="333333"/>
                </a:solidFill>
                <a:latin typeface="Open Sans" panose="020B0606030504020204" pitchFamily="34" charset="0"/>
              </a:rPr>
              <a:t>MEZUNLARININ İSTİHDAM ALANLARI</a:t>
            </a:r>
            <a:endParaRPr lang="en-US" b="1" i="0" dirty="0">
              <a:solidFill>
                <a:srgbClr val="333333"/>
              </a:solidFill>
              <a:effectLst/>
              <a:latin typeface="Open Sans" panose="020B0606030504020204" pitchFamily="34" charset="0"/>
            </a:endParaRPr>
          </a:p>
          <a:p>
            <a:pPr algn="just"/>
            <a:endParaRPr lang="en-US" dirty="0">
              <a:solidFill>
                <a:srgbClr val="333333"/>
              </a:solidFill>
              <a:latin typeface="Open Sans" panose="020B0606030504020204" pitchFamily="34" charset="0"/>
            </a:endParaRPr>
          </a:p>
          <a:p>
            <a:pPr algn="just"/>
            <a:r>
              <a:rPr lang="en-US" b="0" i="0" dirty="0" err="1">
                <a:solidFill>
                  <a:srgbClr val="333333"/>
                </a:solidFill>
                <a:effectLst/>
                <a:latin typeface="Open Sans" panose="020B0606030504020204" pitchFamily="34" charset="0"/>
              </a:rPr>
              <a:t>Felsefe</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lisans</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programını</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başarıyla</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tamamlayan</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öğrenciler</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çeşitli</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kamu</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kurum</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ve</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kuruluşlarında</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eğitim</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ve</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kültür</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birimlerinde</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halkla</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ilişkiler</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alanlarında</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görev</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alabilmekte</a:t>
            </a:r>
            <a:r>
              <a:rPr lang="en-US" dirty="0" err="1">
                <a:solidFill>
                  <a:srgbClr val="333333"/>
                </a:solidFill>
                <a:latin typeface="Open Sans" panose="020B0606030504020204" pitchFamily="34" charset="0"/>
              </a:rPr>
              <a:t>dir</a:t>
            </a:r>
            <a:r>
              <a:rPr lang="en-US" dirty="0">
                <a:solidFill>
                  <a:srgbClr val="333333"/>
                </a:solidFill>
                <a:latin typeface="Open Sans" panose="020B0606030504020204" pitchFamily="34" charset="0"/>
              </a:rPr>
              <a:t>.</a:t>
            </a:r>
            <a:r>
              <a:rPr lang="en-US" b="0" i="0" dirty="0">
                <a:solidFill>
                  <a:srgbClr val="333333"/>
                </a:solidFill>
                <a:effectLst/>
                <a:latin typeface="Open Sans" panose="020B0606030504020204" pitchFamily="34" charset="0"/>
              </a:rPr>
              <a:t> </a:t>
            </a:r>
          </a:p>
          <a:p>
            <a:pPr algn="just"/>
            <a:r>
              <a:rPr lang="en-US" b="0" i="0" dirty="0" err="1">
                <a:solidFill>
                  <a:srgbClr val="333333"/>
                </a:solidFill>
                <a:effectLst/>
                <a:latin typeface="Open Sans" panose="020B0606030504020204" pitchFamily="34" charset="0"/>
              </a:rPr>
              <a:t>Felsefe</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mezunu</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olarak</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felsefe</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öğretmeni</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atamalarında</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sosyoloji</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ve</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psikoloji</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yeterliliğine</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sahip</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formasyonlarıyla</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ilgili</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dersleri</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verebilmektedir</a:t>
            </a:r>
            <a:r>
              <a:rPr lang="en-US" b="0" i="0" dirty="0">
                <a:solidFill>
                  <a:srgbClr val="333333"/>
                </a:solidFill>
                <a:effectLst/>
                <a:latin typeface="Open Sans" panose="020B0606030504020204" pitchFamily="34" charset="0"/>
              </a:rPr>
              <a:t>.</a:t>
            </a:r>
          </a:p>
          <a:p>
            <a:pPr algn="just"/>
            <a:r>
              <a:rPr lang="en-US" b="0" i="0" dirty="0" err="1">
                <a:solidFill>
                  <a:srgbClr val="333333"/>
                </a:solidFill>
                <a:effectLst/>
                <a:latin typeface="Open Sans" panose="020B0606030504020204" pitchFamily="34" charset="0"/>
              </a:rPr>
              <a:t>özel</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kurumlarda</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rehberlik</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öğretmeni</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olarak</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görev</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alabilmekte</a:t>
            </a:r>
            <a:r>
              <a:rPr lang="en-US" dirty="0" err="1">
                <a:solidFill>
                  <a:srgbClr val="333333"/>
                </a:solidFill>
                <a:latin typeface="Open Sans" panose="020B0606030504020204" pitchFamily="34" charset="0"/>
              </a:rPr>
              <a:t>dir</a:t>
            </a:r>
            <a:r>
              <a:rPr lang="en-US" dirty="0">
                <a:solidFill>
                  <a:srgbClr val="333333"/>
                </a:solidFill>
                <a:latin typeface="Open Sans" panose="020B0606030504020204" pitchFamily="34" charset="0"/>
              </a:rPr>
              <a:t>.</a:t>
            </a:r>
          </a:p>
          <a:p>
            <a:pPr algn="just"/>
            <a:r>
              <a:rPr lang="en-US" b="0" i="0" dirty="0" err="1">
                <a:solidFill>
                  <a:srgbClr val="333333"/>
                </a:solidFill>
                <a:effectLst/>
                <a:latin typeface="Open Sans" panose="020B0606030504020204" pitchFamily="34" charset="0"/>
              </a:rPr>
              <a:t>bu</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formasyon</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ile</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başka</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bir</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ülkede</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pedagog</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olarak</a:t>
            </a:r>
            <a:r>
              <a:rPr lang="en-US" b="0" i="0" dirty="0">
                <a:solidFill>
                  <a:srgbClr val="333333"/>
                </a:solidFill>
                <a:effectLst/>
                <a:latin typeface="Open Sans" panose="020B0606030504020204" pitchFamily="34" charset="0"/>
              </a:rPr>
              <a:t> </a:t>
            </a:r>
            <a:r>
              <a:rPr lang="en-US" b="0" i="0" dirty="0" err="1">
                <a:solidFill>
                  <a:srgbClr val="333333"/>
                </a:solidFill>
                <a:effectLst/>
                <a:latin typeface="Open Sans" panose="020B0606030504020204" pitchFamily="34" charset="0"/>
              </a:rPr>
              <a:t>çalışabilmektedir</a:t>
            </a:r>
            <a:r>
              <a:rPr lang="en-US" dirty="0">
                <a:solidFill>
                  <a:srgbClr val="333333"/>
                </a:solidFill>
                <a:latin typeface="Open Sans" panose="020B0606030504020204" pitchFamily="34" charset="0"/>
              </a:rPr>
              <a:t>.</a:t>
            </a:r>
          </a:p>
        </p:txBody>
      </p:sp>
      <p:pic>
        <p:nvPicPr>
          <p:cNvPr id="7" name="Picture 6">
            <a:extLst>
              <a:ext uri="{FF2B5EF4-FFF2-40B4-BE49-F238E27FC236}">
                <a16:creationId xmlns:a16="http://schemas.microsoft.com/office/drawing/2014/main" id="{C902B0E3-E1A1-944F-8B7F-2E61BC59A12D}"/>
              </a:ext>
            </a:extLst>
          </p:cNvPr>
          <p:cNvPicPr>
            <a:picLocks noChangeAspect="1"/>
          </p:cNvPicPr>
          <p:nvPr/>
        </p:nvPicPr>
        <p:blipFill>
          <a:blip r:embed="rId2"/>
          <a:stretch>
            <a:fillRect/>
          </a:stretch>
        </p:blipFill>
        <p:spPr>
          <a:xfrm>
            <a:off x="0" y="0"/>
            <a:ext cx="2603500" cy="3124200"/>
          </a:xfrm>
          <a:prstGeom prst="rect">
            <a:avLst/>
          </a:prstGeom>
        </p:spPr>
      </p:pic>
    </p:spTree>
    <p:extLst>
      <p:ext uri="{BB962C8B-B14F-4D97-AF65-F5344CB8AC3E}">
        <p14:creationId xmlns:p14="http://schemas.microsoft.com/office/powerpoint/2010/main" val="2298651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A0649-70CA-D249-8430-0249324E1952}"/>
              </a:ext>
            </a:extLst>
          </p:cNvPr>
          <p:cNvSpPr>
            <a:spLocks noGrp="1"/>
          </p:cNvSpPr>
          <p:nvPr>
            <p:ph type="title"/>
          </p:nvPr>
        </p:nvSpPr>
        <p:spPr>
          <a:xfrm>
            <a:off x="5486400" y="1"/>
            <a:ext cx="5791826" cy="1043188"/>
          </a:xfrm>
        </p:spPr>
        <p:txBody>
          <a:bodyPr>
            <a:normAutofit/>
          </a:bodyPr>
          <a:lstStyle/>
          <a:p>
            <a:r>
              <a:rPr lang="en-TR" sz="2000" dirty="0">
                <a:solidFill>
                  <a:srgbClr val="7030A0"/>
                </a:solidFill>
              </a:rPr>
              <a:t>FELSEFE BÖLÜMÜ EĞİTİME VE </a:t>
            </a:r>
            <a:br>
              <a:rPr lang="en-TR" sz="2000" dirty="0">
                <a:solidFill>
                  <a:srgbClr val="7030A0"/>
                </a:solidFill>
              </a:rPr>
            </a:br>
            <a:r>
              <a:rPr lang="en-TR" sz="2000" dirty="0">
                <a:solidFill>
                  <a:srgbClr val="7030A0"/>
                </a:solidFill>
              </a:rPr>
              <a:t>TOPLUMSAL KATKIYA DESTEK ETKİNLİKLERİ </a:t>
            </a:r>
          </a:p>
        </p:txBody>
      </p:sp>
      <p:sp>
        <p:nvSpPr>
          <p:cNvPr id="3" name="Content Placeholder 2">
            <a:extLst>
              <a:ext uri="{FF2B5EF4-FFF2-40B4-BE49-F238E27FC236}">
                <a16:creationId xmlns:a16="http://schemas.microsoft.com/office/drawing/2014/main" id="{C35471BE-2E74-9845-9CF8-858572D83E90}"/>
              </a:ext>
            </a:extLst>
          </p:cNvPr>
          <p:cNvSpPr>
            <a:spLocks noGrp="1"/>
          </p:cNvSpPr>
          <p:nvPr>
            <p:ph idx="1"/>
          </p:nvPr>
        </p:nvSpPr>
        <p:spPr>
          <a:xfrm>
            <a:off x="5486400" y="1043190"/>
            <a:ext cx="6532185" cy="1721692"/>
          </a:xfrm>
        </p:spPr>
        <p:txBody>
          <a:bodyPr/>
          <a:lstStyle/>
          <a:p>
            <a:pPr algn="just"/>
            <a:r>
              <a:rPr lang="en-US" dirty="0"/>
              <a:t>A</a:t>
            </a:r>
            <a:r>
              <a:rPr lang="en-TR" sz="1800" dirty="0">
                <a:latin typeface="Times New Roman" panose="02020603050405020304" pitchFamily="18" charset="0"/>
                <a:cs typeface="Times New Roman" panose="02020603050405020304" pitchFamily="18" charset="0"/>
              </a:rPr>
              <a:t>dü fELSEFE BÖLÜMÜ PEDAGOJİK FORMASYONUN YANI SIRA ÖĞRENCİLERİN </a:t>
            </a: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Kişisel gelişimlerini destekleyici UYGULAMALAR VE ETKİNLİKLERİ DÜZENLEMEKTEDİR.</a:t>
            </a:r>
          </a:p>
          <a:p>
            <a:endParaRPr lang="tr-TR"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TR" dirty="0"/>
          </a:p>
        </p:txBody>
      </p:sp>
      <p:pic>
        <p:nvPicPr>
          <p:cNvPr id="5" name="Picture 4">
            <a:extLst>
              <a:ext uri="{FF2B5EF4-FFF2-40B4-BE49-F238E27FC236}">
                <a16:creationId xmlns:a16="http://schemas.microsoft.com/office/drawing/2014/main" id="{41C5C559-8DF3-4A43-BDC8-A4A171EFC9D9}"/>
              </a:ext>
            </a:extLst>
          </p:cNvPr>
          <p:cNvPicPr>
            <a:picLocks noChangeAspect="1"/>
          </p:cNvPicPr>
          <p:nvPr/>
        </p:nvPicPr>
        <p:blipFill>
          <a:blip r:embed="rId2"/>
          <a:stretch>
            <a:fillRect/>
          </a:stretch>
        </p:blipFill>
        <p:spPr>
          <a:xfrm>
            <a:off x="0" y="0"/>
            <a:ext cx="5486400" cy="6754969"/>
          </a:xfrm>
          <a:prstGeom prst="rect">
            <a:avLst/>
          </a:prstGeom>
        </p:spPr>
      </p:pic>
      <p:pic>
        <p:nvPicPr>
          <p:cNvPr id="7" name="Picture 6">
            <a:extLst>
              <a:ext uri="{FF2B5EF4-FFF2-40B4-BE49-F238E27FC236}">
                <a16:creationId xmlns:a16="http://schemas.microsoft.com/office/drawing/2014/main" id="{94679BA2-73C6-5449-9173-4BD34125AEFF}"/>
              </a:ext>
            </a:extLst>
          </p:cNvPr>
          <p:cNvPicPr>
            <a:picLocks noChangeAspect="1"/>
          </p:cNvPicPr>
          <p:nvPr/>
        </p:nvPicPr>
        <p:blipFill>
          <a:blip r:embed="rId3"/>
          <a:stretch>
            <a:fillRect/>
          </a:stretch>
        </p:blipFill>
        <p:spPr>
          <a:xfrm>
            <a:off x="5687312" y="3650373"/>
            <a:ext cx="6226760" cy="3085575"/>
          </a:xfrm>
          <a:prstGeom prst="rect">
            <a:avLst/>
          </a:prstGeom>
        </p:spPr>
      </p:pic>
      <p:sp>
        <p:nvSpPr>
          <p:cNvPr id="11" name="TextBox 10">
            <a:extLst>
              <a:ext uri="{FF2B5EF4-FFF2-40B4-BE49-F238E27FC236}">
                <a16:creationId xmlns:a16="http://schemas.microsoft.com/office/drawing/2014/main" id="{71DB8601-98C9-DB4B-AFF7-C5FFADF3D657}"/>
              </a:ext>
            </a:extLst>
          </p:cNvPr>
          <p:cNvSpPr txBox="1"/>
          <p:nvPr/>
        </p:nvSpPr>
        <p:spPr>
          <a:xfrm>
            <a:off x="5687312" y="3115874"/>
            <a:ext cx="6098146" cy="523220"/>
          </a:xfrm>
          <a:prstGeom prst="rect">
            <a:avLst/>
          </a:prstGeom>
          <a:noFill/>
        </p:spPr>
        <p:txBody>
          <a:bodyPr wrap="square">
            <a:spAutoFit/>
          </a:bodyPr>
          <a:lstStyle/>
          <a:p>
            <a:pPr algn="ctr" fontAlgn="base"/>
            <a:r>
              <a:rPr lang="en-US" sz="1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CUMHURİYETİN 100. YILINDA</a:t>
            </a:r>
          </a:p>
          <a:p>
            <a:pPr algn="ctr" fontAlgn="base"/>
            <a:r>
              <a:rPr lang="en-US" sz="1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DÜNYA FELSEFE GÜNÜ SEMPOZYUMU</a:t>
            </a:r>
            <a:endParaRPr lang="en-TR"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924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AC039-DE7F-394B-A1F0-12E26E0BD3FC}"/>
              </a:ext>
            </a:extLst>
          </p:cNvPr>
          <p:cNvSpPr>
            <a:spLocks noGrp="1"/>
          </p:cNvSpPr>
          <p:nvPr>
            <p:ph type="title"/>
          </p:nvPr>
        </p:nvSpPr>
        <p:spPr>
          <a:xfrm>
            <a:off x="1" y="3429000"/>
            <a:ext cx="4953000" cy="421784"/>
          </a:xfrm>
        </p:spPr>
        <p:txBody>
          <a:bodyPr>
            <a:normAutofit fontScale="90000"/>
          </a:bodyPr>
          <a:lstStyle/>
          <a:p>
            <a:r>
              <a:rPr lang="en-TR" sz="1800" b="1" dirty="0">
                <a:solidFill>
                  <a:srgbClr val="7030A0"/>
                </a:solidFill>
                <a:latin typeface="Times New Roman" panose="02020603050405020304" pitchFamily="18" charset="0"/>
                <a:cs typeface="Times New Roman" panose="02020603050405020304" pitchFamily="18" charset="0"/>
              </a:rPr>
              <a:t>GELENEKSEL 2. DÜNYA FELSEFE GÜNÜ SEMPOZYUMU</a:t>
            </a:r>
          </a:p>
        </p:txBody>
      </p:sp>
      <p:pic>
        <p:nvPicPr>
          <p:cNvPr id="5" name="Content Placeholder 4">
            <a:extLst>
              <a:ext uri="{FF2B5EF4-FFF2-40B4-BE49-F238E27FC236}">
                <a16:creationId xmlns:a16="http://schemas.microsoft.com/office/drawing/2014/main" id="{A9E57DFF-34AE-974F-A7F2-7C16DBC1AC9F}"/>
              </a:ext>
            </a:extLst>
          </p:cNvPr>
          <p:cNvPicPr>
            <a:picLocks noGrp="1" noChangeAspect="1"/>
          </p:cNvPicPr>
          <p:nvPr>
            <p:ph idx="1"/>
          </p:nvPr>
        </p:nvPicPr>
        <p:blipFill>
          <a:blip r:embed="rId2"/>
          <a:stretch>
            <a:fillRect/>
          </a:stretch>
        </p:blipFill>
        <p:spPr>
          <a:xfrm>
            <a:off x="0" y="4382"/>
            <a:ext cx="4953000" cy="3365500"/>
          </a:xfrm>
        </p:spPr>
      </p:pic>
      <p:pic>
        <p:nvPicPr>
          <p:cNvPr id="7" name="Picture 6">
            <a:extLst>
              <a:ext uri="{FF2B5EF4-FFF2-40B4-BE49-F238E27FC236}">
                <a16:creationId xmlns:a16="http://schemas.microsoft.com/office/drawing/2014/main" id="{58797127-5C6A-3F43-8D55-F6DC136A5EFC}"/>
              </a:ext>
            </a:extLst>
          </p:cNvPr>
          <p:cNvPicPr>
            <a:picLocks noChangeAspect="1"/>
          </p:cNvPicPr>
          <p:nvPr/>
        </p:nvPicPr>
        <p:blipFill>
          <a:blip r:embed="rId3"/>
          <a:stretch>
            <a:fillRect/>
          </a:stretch>
        </p:blipFill>
        <p:spPr>
          <a:xfrm>
            <a:off x="4676701" y="3639892"/>
            <a:ext cx="3791756" cy="2875207"/>
          </a:xfrm>
          <a:prstGeom prst="rect">
            <a:avLst/>
          </a:prstGeom>
        </p:spPr>
      </p:pic>
      <p:pic>
        <p:nvPicPr>
          <p:cNvPr id="9" name="Picture 8">
            <a:extLst>
              <a:ext uri="{FF2B5EF4-FFF2-40B4-BE49-F238E27FC236}">
                <a16:creationId xmlns:a16="http://schemas.microsoft.com/office/drawing/2014/main" id="{B3B8E630-157D-924C-AC75-B239ADA6C52D}"/>
              </a:ext>
            </a:extLst>
          </p:cNvPr>
          <p:cNvPicPr>
            <a:picLocks noChangeAspect="1"/>
          </p:cNvPicPr>
          <p:nvPr/>
        </p:nvPicPr>
        <p:blipFill>
          <a:blip r:embed="rId4"/>
          <a:stretch>
            <a:fillRect/>
          </a:stretch>
        </p:blipFill>
        <p:spPr>
          <a:xfrm>
            <a:off x="8890715" y="1"/>
            <a:ext cx="3301284" cy="3448622"/>
          </a:xfrm>
          <a:prstGeom prst="rect">
            <a:avLst/>
          </a:prstGeom>
        </p:spPr>
      </p:pic>
      <p:sp>
        <p:nvSpPr>
          <p:cNvPr id="10" name="Title 1">
            <a:extLst>
              <a:ext uri="{FF2B5EF4-FFF2-40B4-BE49-F238E27FC236}">
                <a16:creationId xmlns:a16="http://schemas.microsoft.com/office/drawing/2014/main" id="{D1B45E5B-0218-1841-8EE3-8EB7E8528A02}"/>
              </a:ext>
            </a:extLst>
          </p:cNvPr>
          <p:cNvSpPr txBox="1">
            <a:spLocks/>
          </p:cNvSpPr>
          <p:nvPr/>
        </p:nvSpPr>
        <p:spPr>
          <a:xfrm>
            <a:off x="5098960" y="319550"/>
            <a:ext cx="3791755" cy="2875207"/>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TR" sz="1800" b="1" dirty="0">
                <a:solidFill>
                  <a:srgbClr val="7030A0"/>
                </a:solidFill>
                <a:latin typeface="Times New Roman" panose="02020603050405020304" pitchFamily="18" charset="0"/>
                <a:cs typeface="Times New Roman" panose="02020603050405020304" pitchFamily="18" charset="0"/>
              </a:rPr>
              <a:t>GELENEKSEL 2. DÜNYA FELSEFE GÜNÜ SEMPOZYUMU</a:t>
            </a:r>
          </a:p>
          <a:p>
            <a:r>
              <a:rPr lang="en-TR" sz="1800" b="1" dirty="0">
                <a:solidFill>
                  <a:srgbClr val="7030A0"/>
                </a:solidFill>
                <a:latin typeface="Times New Roman" panose="02020603050405020304" pitchFamily="18" charset="0"/>
                <a:cs typeface="Times New Roman" panose="02020603050405020304" pitchFamily="18" charset="0"/>
              </a:rPr>
              <a:t>ÖĞRENCİLER VE AYDINLILAR İLE BULUŞTU.</a:t>
            </a:r>
          </a:p>
          <a:p>
            <a:r>
              <a:rPr lang="en-TR" sz="1800" b="1" dirty="0">
                <a:solidFill>
                  <a:srgbClr val="7030A0"/>
                </a:solidFill>
                <a:latin typeface="Times New Roman" panose="02020603050405020304" pitchFamily="18" charset="0"/>
                <a:cs typeface="Times New Roman" panose="02020603050405020304" pitchFamily="18" charset="0"/>
              </a:rPr>
              <a:t>Efeler belediyesinin desteğiyle </a:t>
            </a:r>
          </a:p>
        </p:txBody>
      </p:sp>
      <p:pic>
        <p:nvPicPr>
          <p:cNvPr id="12" name="Picture 11">
            <a:extLst>
              <a:ext uri="{FF2B5EF4-FFF2-40B4-BE49-F238E27FC236}">
                <a16:creationId xmlns:a16="http://schemas.microsoft.com/office/drawing/2014/main" id="{C753F337-F14C-064E-B960-4D70D97629B3}"/>
              </a:ext>
            </a:extLst>
          </p:cNvPr>
          <p:cNvPicPr>
            <a:picLocks noChangeAspect="1"/>
          </p:cNvPicPr>
          <p:nvPr/>
        </p:nvPicPr>
        <p:blipFill>
          <a:blip r:embed="rId5"/>
          <a:stretch>
            <a:fillRect/>
          </a:stretch>
        </p:blipFill>
        <p:spPr>
          <a:xfrm>
            <a:off x="508120" y="3909902"/>
            <a:ext cx="3215425" cy="2411569"/>
          </a:xfrm>
          <a:prstGeom prst="rect">
            <a:avLst/>
          </a:prstGeom>
        </p:spPr>
      </p:pic>
      <p:pic>
        <p:nvPicPr>
          <p:cNvPr id="14" name="Picture 13">
            <a:extLst>
              <a:ext uri="{FF2B5EF4-FFF2-40B4-BE49-F238E27FC236}">
                <a16:creationId xmlns:a16="http://schemas.microsoft.com/office/drawing/2014/main" id="{4843C10F-2DDF-F846-8206-156F92D70542}"/>
              </a:ext>
            </a:extLst>
          </p:cNvPr>
          <p:cNvPicPr>
            <a:picLocks noChangeAspect="1"/>
          </p:cNvPicPr>
          <p:nvPr/>
        </p:nvPicPr>
        <p:blipFill>
          <a:blip r:embed="rId6"/>
          <a:stretch>
            <a:fillRect/>
          </a:stretch>
        </p:blipFill>
        <p:spPr>
          <a:xfrm>
            <a:off x="9182637" y="3624627"/>
            <a:ext cx="2781835" cy="2856010"/>
          </a:xfrm>
          <a:prstGeom prst="rect">
            <a:avLst/>
          </a:prstGeom>
        </p:spPr>
      </p:pic>
    </p:spTree>
    <p:extLst>
      <p:ext uri="{BB962C8B-B14F-4D97-AF65-F5344CB8AC3E}">
        <p14:creationId xmlns:p14="http://schemas.microsoft.com/office/powerpoint/2010/main" val="1861633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C6218-595B-7145-AD3F-618B03ABE80B}"/>
              </a:ext>
            </a:extLst>
          </p:cNvPr>
          <p:cNvSpPr>
            <a:spLocks noGrp="1"/>
          </p:cNvSpPr>
          <p:nvPr>
            <p:ph type="title"/>
          </p:nvPr>
        </p:nvSpPr>
        <p:spPr>
          <a:xfrm>
            <a:off x="913774" y="345914"/>
            <a:ext cx="10364451" cy="720886"/>
          </a:xfrm>
        </p:spPr>
        <p:txBody>
          <a:bodyPr>
            <a:normAutofit/>
          </a:bodyPr>
          <a:lstStyle/>
          <a:p>
            <a:r>
              <a:rPr lang="en-TR" sz="2000" dirty="0">
                <a:solidFill>
                  <a:srgbClr val="7030A0"/>
                </a:solidFill>
              </a:rPr>
              <a:t>ADÜ FELSEFE BÖLÜMÜ PAYDAŞLARIYLA DİSİPLİNLERARASI ETKİNLİKLERDE</a:t>
            </a:r>
            <a:br>
              <a:rPr lang="en-TR" sz="2000" dirty="0">
                <a:solidFill>
                  <a:srgbClr val="7030A0"/>
                </a:solidFill>
              </a:rPr>
            </a:br>
            <a:r>
              <a:rPr lang="en-TR" sz="2000" dirty="0">
                <a:solidFill>
                  <a:srgbClr val="7030A0"/>
                </a:solidFill>
              </a:rPr>
              <a:t> ÖĞRENCİLER VE FELSEFEVERLERLE BULUŞTU</a:t>
            </a:r>
          </a:p>
        </p:txBody>
      </p:sp>
      <p:pic>
        <p:nvPicPr>
          <p:cNvPr id="5" name="Content Placeholder 4">
            <a:extLst>
              <a:ext uri="{FF2B5EF4-FFF2-40B4-BE49-F238E27FC236}">
                <a16:creationId xmlns:a16="http://schemas.microsoft.com/office/drawing/2014/main" id="{BBFE15BA-D012-7646-A8D9-3BA225FF12CA}"/>
              </a:ext>
            </a:extLst>
          </p:cNvPr>
          <p:cNvPicPr>
            <a:picLocks noGrp="1" noChangeAspect="1"/>
          </p:cNvPicPr>
          <p:nvPr>
            <p:ph idx="1"/>
          </p:nvPr>
        </p:nvPicPr>
        <p:blipFill>
          <a:blip r:embed="rId2"/>
          <a:stretch>
            <a:fillRect/>
          </a:stretch>
        </p:blipFill>
        <p:spPr>
          <a:xfrm>
            <a:off x="103031" y="1122857"/>
            <a:ext cx="2864279" cy="2930012"/>
          </a:xfrm>
        </p:spPr>
      </p:pic>
      <p:pic>
        <p:nvPicPr>
          <p:cNvPr id="7" name="Picture 6">
            <a:extLst>
              <a:ext uri="{FF2B5EF4-FFF2-40B4-BE49-F238E27FC236}">
                <a16:creationId xmlns:a16="http://schemas.microsoft.com/office/drawing/2014/main" id="{A9D924F5-94C7-5843-A477-37F39116D7E3}"/>
              </a:ext>
            </a:extLst>
          </p:cNvPr>
          <p:cNvPicPr>
            <a:picLocks noChangeAspect="1"/>
          </p:cNvPicPr>
          <p:nvPr/>
        </p:nvPicPr>
        <p:blipFill>
          <a:blip r:embed="rId3"/>
          <a:stretch>
            <a:fillRect/>
          </a:stretch>
        </p:blipFill>
        <p:spPr>
          <a:xfrm>
            <a:off x="1213485" y="4093041"/>
            <a:ext cx="2449106" cy="2717216"/>
          </a:xfrm>
          <a:prstGeom prst="rect">
            <a:avLst/>
          </a:prstGeom>
        </p:spPr>
      </p:pic>
      <p:pic>
        <p:nvPicPr>
          <p:cNvPr id="9" name="Picture 8">
            <a:extLst>
              <a:ext uri="{FF2B5EF4-FFF2-40B4-BE49-F238E27FC236}">
                <a16:creationId xmlns:a16="http://schemas.microsoft.com/office/drawing/2014/main" id="{67C9617C-1345-FA40-A784-658133796BD5}"/>
              </a:ext>
            </a:extLst>
          </p:cNvPr>
          <p:cNvPicPr>
            <a:picLocks noChangeAspect="1"/>
          </p:cNvPicPr>
          <p:nvPr/>
        </p:nvPicPr>
        <p:blipFill>
          <a:blip r:embed="rId4"/>
          <a:stretch>
            <a:fillRect/>
          </a:stretch>
        </p:blipFill>
        <p:spPr>
          <a:xfrm>
            <a:off x="3662591" y="1122857"/>
            <a:ext cx="2637702" cy="2921948"/>
          </a:xfrm>
          <a:prstGeom prst="rect">
            <a:avLst/>
          </a:prstGeom>
        </p:spPr>
      </p:pic>
      <p:pic>
        <p:nvPicPr>
          <p:cNvPr id="13" name="Picture 12">
            <a:extLst>
              <a:ext uri="{FF2B5EF4-FFF2-40B4-BE49-F238E27FC236}">
                <a16:creationId xmlns:a16="http://schemas.microsoft.com/office/drawing/2014/main" id="{9C6502B6-F630-6940-A994-DFEA6F40D7AB}"/>
              </a:ext>
            </a:extLst>
          </p:cNvPr>
          <p:cNvPicPr>
            <a:picLocks noChangeAspect="1"/>
          </p:cNvPicPr>
          <p:nvPr/>
        </p:nvPicPr>
        <p:blipFill>
          <a:blip r:embed="rId5"/>
          <a:stretch>
            <a:fillRect/>
          </a:stretch>
        </p:blipFill>
        <p:spPr>
          <a:xfrm>
            <a:off x="5075739" y="4068923"/>
            <a:ext cx="2637702" cy="2765452"/>
          </a:xfrm>
          <a:prstGeom prst="rect">
            <a:avLst/>
          </a:prstGeom>
        </p:spPr>
      </p:pic>
      <p:pic>
        <p:nvPicPr>
          <p:cNvPr id="15" name="Picture 14">
            <a:extLst>
              <a:ext uri="{FF2B5EF4-FFF2-40B4-BE49-F238E27FC236}">
                <a16:creationId xmlns:a16="http://schemas.microsoft.com/office/drawing/2014/main" id="{18080707-3F56-7C40-842B-C4005B1291F0}"/>
              </a:ext>
            </a:extLst>
          </p:cNvPr>
          <p:cNvPicPr>
            <a:picLocks noChangeAspect="1"/>
          </p:cNvPicPr>
          <p:nvPr/>
        </p:nvPicPr>
        <p:blipFill>
          <a:blip r:embed="rId6"/>
          <a:stretch>
            <a:fillRect/>
          </a:stretch>
        </p:blipFill>
        <p:spPr>
          <a:xfrm>
            <a:off x="7318962" y="1113020"/>
            <a:ext cx="2536184" cy="2931785"/>
          </a:xfrm>
          <a:prstGeom prst="rect">
            <a:avLst/>
          </a:prstGeom>
        </p:spPr>
      </p:pic>
      <p:pic>
        <p:nvPicPr>
          <p:cNvPr id="17" name="Picture 16">
            <a:extLst>
              <a:ext uri="{FF2B5EF4-FFF2-40B4-BE49-F238E27FC236}">
                <a16:creationId xmlns:a16="http://schemas.microsoft.com/office/drawing/2014/main" id="{577861F6-328E-C345-BDE0-4FE8BDCFC936}"/>
              </a:ext>
            </a:extLst>
          </p:cNvPr>
          <p:cNvPicPr>
            <a:picLocks noChangeAspect="1"/>
          </p:cNvPicPr>
          <p:nvPr/>
        </p:nvPicPr>
        <p:blipFill>
          <a:blip r:embed="rId7"/>
          <a:stretch>
            <a:fillRect/>
          </a:stretch>
        </p:blipFill>
        <p:spPr>
          <a:xfrm>
            <a:off x="9610447" y="4052869"/>
            <a:ext cx="2478522" cy="2765452"/>
          </a:xfrm>
          <a:prstGeom prst="rect">
            <a:avLst/>
          </a:prstGeom>
        </p:spPr>
      </p:pic>
    </p:spTree>
    <p:extLst>
      <p:ext uri="{BB962C8B-B14F-4D97-AF65-F5344CB8AC3E}">
        <p14:creationId xmlns:p14="http://schemas.microsoft.com/office/powerpoint/2010/main" val="3816326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B0CCB-944D-A24D-A217-4DA3A31A0A24}"/>
              </a:ext>
            </a:extLst>
          </p:cNvPr>
          <p:cNvSpPr>
            <a:spLocks noGrp="1"/>
          </p:cNvSpPr>
          <p:nvPr>
            <p:ph type="title"/>
          </p:nvPr>
        </p:nvSpPr>
        <p:spPr>
          <a:xfrm>
            <a:off x="0" y="4745866"/>
            <a:ext cx="2700271" cy="907250"/>
          </a:xfrm>
        </p:spPr>
        <p:txBody>
          <a:bodyPr>
            <a:normAutofit fontScale="90000"/>
          </a:bodyPr>
          <a:lstStyle/>
          <a:p>
            <a:r>
              <a:rPr lang="tr-TR" sz="1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ADÜ Felsefe Bölümü </a:t>
            </a:r>
            <a:br>
              <a:rPr lang="tr-TR" sz="1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br>
            <a:r>
              <a:rPr lang="tr-TR" sz="1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GELENEKSEL </a:t>
            </a:r>
            <a:br>
              <a:rPr lang="tr-TR" sz="1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br>
            <a:r>
              <a:rPr lang="tr-TR" sz="18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YENİ YILA MERHABA BULUŞMASI</a:t>
            </a:r>
            <a:endParaRPr lang="en-TR" b="1" dirty="0">
              <a:solidFill>
                <a:srgbClr val="7030A0"/>
              </a:solidFill>
            </a:endParaRPr>
          </a:p>
        </p:txBody>
      </p:sp>
      <p:pic>
        <p:nvPicPr>
          <p:cNvPr id="4" name="Content Placeholder 3">
            <a:extLst>
              <a:ext uri="{FF2B5EF4-FFF2-40B4-BE49-F238E27FC236}">
                <a16:creationId xmlns:a16="http://schemas.microsoft.com/office/drawing/2014/main" id="{6EE6977B-A6CD-4E4D-B879-5BAEF8D41183}"/>
              </a:ext>
            </a:extLst>
          </p:cNvPr>
          <p:cNvPicPr>
            <a:picLocks noGrp="1"/>
          </p:cNvPicPr>
          <p:nvPr>
            <p:ph idx="1"/>
          </p:nvPr>
        </p:nvPicPr>
        <p:blipFill rotWithShape="1">
          <a:blip r:embed="rId2">
            <a:extLst>
              <a:ext uri="{28A0092B-C50C-407E-A947-70E740481C1C}">
                <a14:useLocalDpi xmlns:a14="http://schemas.microsoft.com/office/drawing/2010/main" val="0"/>
              </a:ext>
            </a:extLst>
          </a:blip>
          <a:srcRect t="28645" b="28848"/>
          <a:stretch/>
        </p:blipFill>
        <p:spPr bwMode="auto">
          <a:xfrm>
            <a:off x="0" y="1415343"/>
            <a:ext cx="3554571" cy="2865197"/>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0885F5B8-2D80-2148-A010-19E11E57915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700271" y="4302507"/>
            <a:ext cx="3503054" cy="2555493"/>
          </a:xfrm>
          <a:prstGeom prst="rect">
            <a:avLst/>
          </a:prstGeom>
        </p:spPr>
      </p:pic>
      <p:pic>
        <p:nvPicPr>
          <p:cNvPr id="7" name="Picture 6">
            <a:extLst>
              <a:ext uri="{FF2B5EF4-FFF2-40B4-BE49-F238E27FC236}">
                <a16:creationId xmlns:a16="http://schemas.microsoft.com/office/drawing/2014/main" id="{BEB48FC8-ADCD-114D-A274-36C78A9916D5}"/>
              </a:ext>
            </a:extLst>
          </p:cNvPr>
          <p:cNvPicPr>
            <a:picLocks noChangeAspect="1"/>
          </p:cNvPicPr>
          <p:nvPr/>
        </p:nvPicPr>
        <p:blipFill>
          <a:blip r:embed="rId4"/>
          <a:stretch>
            <a:fillRect/>
          </a:stretch>
        </p:blipFill>
        <p:spPr>
          <a:xfrm>
            <a:off x="8489239" y="1418702"/>
            <a:ext cx="3702761" cy="2865197"/>
          </a:xfrm>
          <a:prstGeom prst="rect">
            <a:avLst/>
          </a:prstGeom>
        </p:spPr>
      </p:pic>
      <p:pic>
        <p:nvPicPr>
          <p:cNvPr id="10" name="Picture 9">
            <a:extLst>
              <a:ext uri="{FF2B5EF4-FFF2-40B4-BE49-F238E27FC236}">
                <a16:creationId xmlns:a16="http://schemas.microsoft.com/office/drawing/2014/main" id="{5D3CDBCE-A82B-6041-A1AB-DC9EE19223AF}"/>
              </a:ext>
            </a:extLst>
          </p:cNvPr>
          <p:cNvPicPr>
            <a:picLocks noChangeAspect="1"/>
          </p:cNvPicPr>
          <p:nvPr/>
        </p:nvPicPr>
        <p:blipFill>
          <a:blip r:embed="rId5"/>
          <a:stretch>
            <a:fillRect/>
          </a:stretch>
        </p:blipFill>
        <p:spPr>
          <a:xfrm>
            <a:off x="6658377" y="4293202"/>
            <a:ext cx="3608147" cy="2574101"/>
          </a:xfrm>
          <a:prstGeom prst="rect">
            <a:avLst/>
          </a:prstGeom>
        </p:spPr>
      </p:pic>
      <p:sp>
        <p:nvSpPr>
          <p:cNvPr id="11" name="Title 1">
            <a:extLst>
              <a:ext uri="{FF2B5EF4-FFF2-40B4-BE49-F238E27FC236}">
                <a16:creationId xmlns:a16="http://schemas.microsoft.com/office/drawing/2014/main" id="{2618BE44-FA9D-5947-BA12-6991E7B59CDC}"/>
              </a:ext>
            </a:extLst>
          </p:cNvPr>
          <p:cNvSpPr txBox="1">
            <a:spLocks/>
          </p:cNvSpPr>
          <p:nvPr/>
        </p:nvSpPr>
        <p:spPr>
          <a:xfrm>
            <a:off x="3554571" y="2174822"/>
            <a:ext cx="5082860" cy="87529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TR" sz="1800" b="1" dirty="0">
                <a:solidFill>
                  <a:srgbClr val="7030A0"/>
                </a:solidFill>
              </a:rPr>
              <a:t>ADÜ FELSEFE BÖLÜM İÇİ VE BÖLÜMLERARASI BULUŞMALARIYLA PAYDAŞ PAYLAŞIMLARINA DEVAM ETTİ…</a:t>
            </a:r>
          </a:p>
        </p:txBody>
      </p:sp>
      <p:sp>
        <p:nvSpPr>
          <p:cNvPr id="12" name="Title 1">
            <a:extLst>
              <a:ext uri="{FF2B5EF4-FFF2-40B4-BE49-F238E27FC236}">
                <a16:creationId xmlns:a16="http://schemas.microsoft.com/office/drawing/2014/main" id="{1E1F5C86-2B93-9943-99F7-0413CC898F93}"/>
              </a:ext>
            </a:extLst>
          </p:cNvPr>
          <p:cNvSpPr txBox="1">
            <a:spLocks/>
          </p:cNvSpPr>
          <p:nvPr/>
        </p:nvSpPr>
        <p:spPr>
          <a:xfrm>
            <a:off x="9926753" y="954526"/>
            <a:ext cx="2554937" cy="54818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TR" sz="1600" b="1" dirty="0">
                <a:solidFill>
                  <a:srgbClr val="7030A0"/>
                </a:solidFill>
              </a:rPr>
              <a:t>ADÜ FELSEFE BÖLÜMÜ </a:t>
            </a:r>
          </a:p>
          <a:p>
            <a:r>
              <a:rPr lang="en-TR" sz="1600" b="1" dirty="0">
                <a:solidFill>
                  <a:srgbClr val="7030A0"/>
                </a:solidFill>
              </a:rPr>
              <a:t>TANITIM GÜNÜ</a:t>
            </a:r>
          </a:p>
        </p:txBody>
      </p:sp>
      <p:sp>
        <p:nvSpPr>
          <p:cNvPr id="13" name="Title 1">
            <a:extLst>
              <a:ext uri="{FF2B5EF4-FFF2-40B4-BE49-F238E27FC236}">
                <a16:creationId xmlns:a16="http://schemas.microsoft.com/office/drawing/2014/main" id="{C80A0757-2BBC-024E-9ED3-87C33D5BF3FC}"/>
              </a:ext>
            </a:extLst>
          </p:cNvPr>
          <p:cNvSpPr txBox="1">
            <a:spLocks/>
          </p:cNvSpPr>
          <p:nvPr/>
        </p:nvSpPr>
        <p:spPr>
          <a:xfrm>
            <a:off x="6203325" y="3719846"/>
            <a:ext cx="2554937" cy="7841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TR" sz="1400" b="1" dirty="0">
                <a:solidFill>
                  <a:srgbClr val="7030A0"/>
                </a:solidFill>
              </a:rPr>
              <a:t>ADÜ FELSEFE TOPLULUĞU </a:t>
            </a:r>
          </a:p>
          <a:p>
            <a:r>
              <a:rPr lang="en-TR" sz="1400" b="1" dirty="0">
                <a:solidFill>
                  <a:srgbClr val="7030A0"/>
                </a:solidFill>
              </a:rPr>
              <a:t>TANITIM GÜNÜ</a:t>
            </a:r>
          </a:p>
        </p:txBody>
      </p:sp>
    </p:spTree>
    <p:extLst>
      <p:ext uri="{BB962C8B-B14F-4D97-AF65-F5344CB8AC3E}">
        <p14:creationId xmlns:p14="http://schemas.microsoft.com/office/powerpoint/2010/main" val="241039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3804-62D6-1C45-9CAF-565532314F91}"/>
              </a:ext>
            </a:extLst>
          </p:cNvPr>
          <p:cNvSpPr>
            <a:spLocks noGrp="1"/>
          </p:cNvSpPr>
          <p:nvPr>
            <p:ph type="title"/>
          </p:nvPr>
        </p:nvSpPr>
        <p:spPr>
          <a:xfrm>
            <a:off x="913774" y="309425"/>
            <a:ext cx="10364451" cy="595790"/>
          </a:xfrm>
        </p:spPr>
        <p:txBody>
          <a:bodyPr>
            <a:normAutofit/>
          </a:bodyPr>
          <a:lstStyle/>
          <a:p>
            <a:r>
              <a:rPr lang="en-TR" sz="1800" b="1" dirty="0">
                <a:solidFill>
                  <a:srgbClr val="7030A0"/>
                </a:solidFill>
              </a:rPr>
              <a:t>FELSEFE BÖLÜMÜ ÖĞRETİM ÜYELERİ ULUSLARASI ÇALIŞMALARIYLA </a:t>
            </a:r>
            <a:br>
              <a:rPr lang="en-TR" sz="1800" b="1" dirty="0">
                <a:solidFill>
                  <a:srgbClr val="7030A0"/>
                </a:solidFill>
              </a:rPr>
            </a:br>
            <a:r>
              <a:rPr lang="en-TR" sz="1800" b="1" dirty="0">
                <a:solidFill>
                  <a:srgbClr val="7030A0"/>
                </a:solidFill>
              </a:rPr>
              <a:t>AKADEMİK ÇALIŞMALARINI SÜRDÜRMEYE DEVAM EDİYOR…</a:t>
            </a:r>
          </a:p>
        </p:txBody>
      </p:sp>
      <p:pic>
        <p:nvPicPr>
          <p:cNvPr id="6" name="Picture 5">
            <a:extLst>
              <a:ext uri="{FF2B5EF4-FFF2-40B4-BE49-F238E27FC236}">
                <a16:creationId xmlns:a16="http://schemas.microsoft.com/office/drawing/2014/main" id="{03113246-EAE4-D842-BE75-F587CF5363C1}"/>
              </a:ext>
            </a:extLst>
          </p:cNvPr>
          <p:cNvPicPr>
            <a:picLocks noChangeAspect="1"/>
          </p:cNvPicPr>
          <p:nvPr/>
        </p:nvPicPr>
        <p:blipFill>
          <a:blip r:embed="rId2"/>
          <a:stretch>
            <a:fillRect/>
          </a:stretch>
        </p:blipFill>
        <p:spPr>
          <a:xfrm>
            <a:off x="0" y="988197"/>
            <a:ext cx="5318971" cy="4426083"/>
          </a:xfrm>
          <a:prstGeom prst="rect">
            <a:avLst/>
          </a:prstGeom>
        </p:spPr>
      </p:pic>
      <p:pic>
        <p:nvPicPr>
          <p:cNvPr id="12" name="Content Placeholder 11">
            <a:extLst>
              <a:ext uri="{FF2B5EF4-FFF2-40B4-BE49-F238E27FC236}">
                <a16:creationId xmlns:a16="http://schemas.microsoft.com/office/drawing/2014/main" id="{6CC71E92-BDA3-9E40-94D6-A6F39D86F078}"/>
              </a:ext>
            </a:extLst>
          </p:cNvPr>
          <p:cNvPicPr>
            <a:picLocks noGrp="1" noChangeAspect="1"/>
          </p:cNvPicPr>
          <p:nvPr>
            <p:ph idx="1"/>
          </p:nvPr>
        </p:nvPicPr>
        <p:blipFill>
          <a:blip r:embed="rId3"/>
          <a:stretch>
            <a:fillRect/>
          </a:stretch>
        </p:blipFill>
        <p:spPr>
          <a:xfrm>
            <a:off x="6873029" y="2569578"/>
            <a:ext cx="5318971" cy="4288422"/>
          </a:xfrm>
        </p:spPr>
      </p:pic>
      <p:sp>
        <p:nvSpPr>
          <p:cNvPr id="13" name="TextBox 12">
            <a:extLst>
              <a:ext uri="{FF2B5EF4-FFF2-40B4-BE49-F238E27FC236}">
                <a16:creationId xmlns:a16="http://schemas.microsoft.com/office/drawing/2014/main" id="{C0CD56A6-F368-C841-A07A-78A7EC0DB749}"/>
              </a:ext>
            </a:extLst>
          </p:cNvPr>
          <p:cNvSpPr txBox="1"/>
          <p:nvPr/>
        </p:nvSpPr>
        <p:spPr>
          <a:xfrm>
            <a:off x="0" y="5497262"/>
            <a:ext cx="5022761" cy="830997"/>
          </a:xfrm>
          <a:prstGeom prst="rect">
            <a:avLst/>
          </a:prstGeom>
          <a:noFill/>
        </p:spPr>
        <p:txBody>
          <a:bodyPr wrap="square">
            <a:spAutoFit/>
          </a:bodyPr>
          <a:lstStyle/>
          <a:p>
            <a:pPr algn="ctr"/>
            <a:r>
              <a:rPr lang="tr-TR" sz="16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ÖĞRETİM ÜYELERİMİZ </a:t>
            </a:r>
          </a:p>
          <a:p>
            <a:pPr algn="ctr"/>
            <a:r>
              <a:rPr lang="tr-TR" sz="16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TUBİTAK 2224-A BURSU </a:t>
            </a:r>
          </a:p>
          <a:p>
            <a:pPr algn="ctr"/>
            <a:r>
              <a:rPr lang="tr-TR" sz="16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ALMAYA HAK KAZANDILAR</a:t>
            </a:r>
            <a:endParaRPr lang="en-TR" sz="16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62D83B8F-3DFF-1F4D-AC0E-C6E8863EDC14}"/>
              </a:ext>
            </a:extLst>
          </p:cNvPr>
          <p:cNvSpPr txBox="1"/>
          <p:nvPr/>
        </p:nvSpPr>
        <p:spPr>
          <a:xfrm>
            <a:off x="7169239" y="1596914"/>
            <a:ext cx="5022761" cy="1077218"/>
          </a:xfrm>
          <a:prstGeom prst="rect">
            <a:avLst/>
          </a:prstGeom>
          <a:noFill/>
        </p:spPr>
        <p:txBody>
          <a:bodyPr wrap="square">
            <a:spAutoFit/>
          </a:bodyPr>
          <a:lstStyle/>
          <a:p>
            <a:pPr algn="ctr"/>
            <a:r>
              <a:rPr lang="en-US" sz="1600" b="1" i="0" dirty="0">
                <a:solidFill>
                  <a:srgbClr val="7030A0"/>
                </a:solidFill>
                <a:effectLst/>
                <a:latin typeface="Times New Roman" panose="02020603050405020304" pitchFamily="18" charset="0"/>
                <a:cs typeface="Times New Roman" panose="02020603050405020304" pitchFamily="18" charset="0"/>
              </a:rPr>
              <a:t>ÖĞRETİM ÜYEMİZ BELGRAD ÜNİVERSİTESİ’NDE MİSAFİR ÖĞRETİM ÜYESİ OLARAK PROF.DR.MİLANKO GOVEDERICA İLE ÇALIŞMALARINI YÜRÜTTÜ</a:t>
            </a:r>
          </a:p>
        </p:txBody>
      </p:sp>
    </p:spTree>
    <p:extLst>
      <p:ext uri="{BB962C8B-B14F-4D97-AF65-F5344CB8AC3E}">
        <p14:creationId xmlns:p14="http://schemas.microsoft.com/office/powerpoint/2010/main" val="3100056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1E566-1B5C-974A-B27C-04FA7DB89868}"/>
              </a:ext>
            </a:extLst>
          </p:cNvPr>
          <p:cNvSpPr>
            <a:spLocks noGrp="1"/>
          </p:cNvSpPr>
          <p:nvPr>
            <p:ph type="title"/>
          </p:nvPr>
        </p:nvSpPr>
        <p:spPr>
          <a:xfrm>
            <a:off x="3508724" y="313717"/>
            <a:ext cx="5886641" cy="785280"/>
          </a:xfrm>
        </p:spPr>
        <p:txBody>
          <a:bodyPr>
            <a:normAutofit fontScale="90000"/>
          </a:bodyPr>
          <a:lstStyle/>
          <a:p>
            <a:r>
              <a:rPr lang="en-TR" sz="1800" b="1" dirty="0">
                <a:solidFill>
                  <a:srgbClr val="7030A0"/>
                </a:solidFill>
                <a:latin typeface="Times New Roman" panose="02020603050405020304" pitchFamily="18" charset="0"/>
                <a:cs typeface="Times New Roman" panose="02020603050405020304" pitchFamily="18" charset="0"/>
              </a:rPr>
              <a:t>FELSEFE BÖLÜMÜ FEDEK AKREDITASYON ÇALIŞMALARINDA DIŞ PAYDAŞLARIYLA AKREDİTAYSON ÇALIŞMALARINI SÜRDÜRDÜ</a:t>
            </a:r>
          </a:p>
        </p:txBody>
      </p:sp>
      <p:pic>
        <p:nvPicPr>
          <p:cNvPr id="7" name="Picture 6">
            <a:extLst>
              <a:ext uri="{FF2B5EF4-FFF2-40B4-BE49-F238E27FC236}">
                <a16:creationId xmlns:a16="http://schemas.microsoft.com/office/drawing/2014/main" id="{8DDFC096-EA6F-6A47-8484-34FB35609334}"/>
              </a:ext>
            </a:extLst>
          </p:cNvPr>
          <p:cNvPicPr>
            <a:picLocks noChangeAspect="1"/>
          </p:cNvPicPr>
          <p:nvPr/>
        </p:nvPicPr>
        <p:blipFill>
          <a:blip r:embed="rId2"/>
          <a:stretch>
            <a:fillRect/>
          </a:stretch>
        </p:blipFill>
        <p:spPr>
          <a:xfrm>
            <a:off x="6452045" y="1371600"/>
            <a:ext cx="5765800" cy="2743200"/>
          </a:xfrm>
          <a:prstGeom prst="rect">
            <a:avLst/>
          </a:prstGeom>
        </p:spPr>
      </p:pic>
      <p:pic>
        <p:nvPicPr>
          <p:cNvPr id="15" name="Content Placeholder 14">
            <a:extLst>
              <a:ext uri="{FF2B5EF4-FFF2-40B4-BE49-F238E27FC236}">
                <a16:creationId xmlns:a16="http://schemas.microsoft.com/office/drawing/2014/main" id="{D3BB3B18-A5F9-3345-9EAF-E5FE686E4C03}"/>
              </a:ext>
            </a:extLst>
          </p:cNvPr>
          <p:cNvPicPr>
            <a:picLocks noGrp="1" noChangeAspect="1"/>
          </p:cNvPicPr>
          <p:nvPr>
            <p:ph idx="1"/>
          </p:nvPr>
        </p:nvPicPr>
        <p:blipFill>
          <a:blip r:embed="rId3"/>
          <a:stretch>
            <a:fillRect/>
          </a:stretch>
        </p:blipFill>
        <p:spPr>
          <a:xfrm>
            <a:off x="92118" y="1171977"/>
            <a:ext cx="5033673" cy="2907104"/>
          </a:xfrm>
        </p:spPr>
      </p:pic>
      <p:sp>
        <p:nvSpPr>
          <p:cNvPr id="16" name="Title 1">
            <a:extLst>
              <a:ext uri="{FF2B5EF4-FFF2-40B4-BE49-F238E27FC236}">
                <a16:creationId xmlns:a16="http://schemas.microsoft.com/office/drawing/2014/main" id="{78982FD9-064D-E647-81E5-6A4C35EB5543}"/>
              </a:ext>
            </a:extLst>
          </p:cNvPr>
          <p:cNvSpPr txBox="1">
            <a:spLocks/>
          </p:cNvSpPr>
          <p:nvPr/>
        </p:nvSpPr>
        <p:spPr>
          <a:xfrm>
            <a:off x="0" y="1026017"/>
            <a:ext cx="3153177" cy="396410"/>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TR" sz="1100" b="1" dirty="0">
                <a:solidFill>
                  <a:srgbClr val="7030A0"/>
                </a:solidFill>
                <a:latin typeface="Times New Roman" panose="02020603050405020304" pitchFamily="18" charset="0"/>
                <a:cs typeface="Times New Roman" panose="02020603050405020304" pitchFamily="18" charset="0"/>
              </a:rPr>
              <a:t>FELSEFE BÖLÜMÜ DIŞ PAYDAŞ TOPLANTISI 1</a:t>
            </a:r>
          </a:p>
        </p:txBody>
      </p:sp>
      <p:sp>
        <p:nvSpPr>
          <p:cNvPr id="17" name="Title 1">
            <a:extLst>
              <a:ext uri="{FF2B5EF4-FFF2-40B4-BE49-F238E27FC236}">
                <a16:creationId xmlns:a16="http://schemas.microsoft.com/office/drawing/2014/main" id="{56162E34-7526-AE46-89A6-15EFBF9BFC92}"/>
              </a:ext>
            </a:extLst>
          </p:cNvPr>
          <p:cNvSpPr txBox="1">
            <a:spLocks/>
          </p:cNvSpPr>
          <p:nvPr/>
        </p:nvSpPr>
        <p:spPr>
          <a:xfrm>
            <a:off x="9126290" y="975190"/>
            <a:ext cx="3153177" cy="396410"/>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TR" sz="1100" b="1" dirty="0">
                <a:solidFill>
                  <a:srgbClr val="7030A0"/>
                </a:solidFill>
                <a:latin typeface="Times New Roman" panose="02020603050405020304" pitchFamily="18" charset="0"/>
                <a:cs typeface="Times New Roman" panose="02020603050405020304" pitchFamily="18" charset="0"/>
              </a:rPr>
              <a:t>FELSEFE BÖLÜMÜ DIŞ PAYDAŞ TOPLANTISI 2</a:t>
            </a:r>
          </a:p>
        </p:txBody>
      </p:sp>
      <p:pic>
        <p:nvPicPr>
          <p:cNvPr id="18" name="Picture 17">
            <a:extLst>
              <a:ext uri="{FF2B5EF4-FFF2-40B4-BE49-F238E27FC236}">
                <a16:creationId xmlns:a16="http://schemas.microsoft.com/office/drawing/2014/main" id="{62F0C02D-9F6A-894A-8AE9-A8116F3183FD}"/>
              </a:ext>
            </a:extLst>
          </p:cNvPr>
          <p:cNvPicPr>
            <a:picLocks noChangeAspect="1"/>
          </p:cNvPicPr>
          <p:nvPr/>
        </p:nvPicPr>
        <p:blipFill>
          <a:blip r:embed="rId4"/>
          <a:stretch>
            <a:fillRect/>
          </a:stretch>
        </p:blipFill>
        <p:spPr>
          <a:xfrm>
            <a:off x="3039414" y="4079081"/>
            <a:ext cx="4673240" cy="2778919"/>
          </a:xfrm>
          <a:prstGeom prst="rect">
            <a:avLst/>
          </a:prstGeom>
        </p:spPr>
      </p:pic>
    </p:spTree>
    <p:extLst>
      <p:ext uri="{BB962C8B-B14F-4D97-AF65-F5344CB8AC3E}">
        <p14:creationId xmlns:p14="http://schemas.microsoft.com/office/powerpoint/2010/main" val="3888696153"/>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{9BC95AC7-FF3C-F441-A4E3-FC1FE243BB76}tf10001073</Template>
  <TotalTime>638</TotalTime>
  <Words>1477</Words>
  <Application>Microsoft Macintosh PowerPoint</Application>
  <PresentationFormat>Widescreen</PresentationFormat>
  <Paragraphs>85</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Open Sans</vt:lpstr>
      <vt:lpstr>Times New Roman</vt:lpstr>
      <vt:lpstr>Times New Roman</vt:lpstr>
      <vt:lpstr>Tw Cen MT</vt:lpstr>
      <vt:lpstr>Droplet</vt:lpstr>
      <vt:lpstr>  AYDIN ADNAN MENDERES ÜNİVERSİTESİ  FELSEFE BÖLÜMÜ</vt:lpstr>
      <vt:lpstr>PowerPoint Presentation</vt:lpstr>
      <vt:lpstr>PowerPoint Presentation</vt:lpstr>
      <vt:lpstr>PowerPoint Presentation</vt:lpstr>
      <vt:lpstr>Felsefe bölümü lısans eğıtımı</vt:lpstr>
      <vt:lpstr>Felsefe Yüksek Lisans Programı </vt:lpstr>
      <vt:lpstr>Felsefe Doktora Programı </vt:lpstr>
      <vt:lpstr>MISYONUMUZ VE VIZYONUMUZ</vt:lpstr>
      <vt:lpstr>PowerPoint Presentation</vt:lpstr>
      <vt:lpstr>PowerPoint Presentation</vt:lpstr>
      <vt:lpstr>PowerPoint Presentation</vt:lpstr>
      <vt:lpstr>FELSEFE BÖLÜMÜ EĞİTİME VE  TOPLUMSAL KATKIYA DESTEK ETKİNLİKLERİ </vt:lpstr>
      <vt:lpstr>GELENEKSEL 2. DÜNYA FELSEFE GÜNÜ SEMPOZYUMU</vt:lpstr>
      <vt:lpstr>ADÜ FELSEFE BÖLÜMÜ PAYDAŞLARIYLA DİSİPLİNLERARASI ETKİNLİKLERDE  ÖĞRENCİLER VE FELSEFEVERLERLE BULUŞTU</vt:lpstr>
      <vt:lpstr>ADÜ Felsefe Bölümü  GELENEKSEL  YENİ YILA MERHABA BULUŞMASI</vt:lpstr>
      <vt:lpstr>FELSEFE BÖLÜMÜ ÖĞRETİM ÜYELERİ ULUSLARASI ÇALIŞMALARIYLA  AKADEMİK ÇALIŞMALARINI SÜRDÜRMEYE DEVAM EDİYOR…</vt:lpstr>
      <vt:lpstr>FELSEFE BÖLÜMÜ FEDEK AKREDITASYON ÇALIŞMALARINDA DIŞ PAYDAŞLARIYLA AKREDİTAYSON ÇALIŞMALARINI SÜRDÜRDÜ</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AYDIN ADNAN MENDERES ÜNİVERSİTESİ  FELSEFE BÖLÜMÜ</dc:title>
  <dc:creator>Berfin KART</dc:creator>
  <cp:lastModifiedBy>Berfin KART</cp:lastModifiedBy>
  <cp:revision>3</cp:revision>
  <dcterms:created xsi:type="dcterms:W3CDTF">2025-02-22T04:56:50Z</dcterms:created>
  <dcterms:modified xsi:type="dcterms:W3CDTF">2025-02-22T15:57:29Z</dcterms:modified>
</cp:coreProperties>
</file>